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0" r:id="rId2"/>
    <p:sldId id="362" r:id="rId3"/>
    <p:sldId id="384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6" r:id="rId13"/>
    <p:sldId id="397" r:id="rId14"/>
    <p:sldId id="398" r:id="rId15"/>
    <p:sldId id="399" r:id="rId16"/>
    <p:sldId id="401" r:id="rId17"/>
    <p:sldId id="402" r:id="rId18"/>
    <p:sldId id="403" r:id="rId19"/>
    <p:sldId id="404" r:id="rId20"/>
    <p:sldId id="406" r:id="rId21"/>
    <p:sldId id="407" r:id="rId22"/>
    <p:sldId id="409" r:id="rId23"/>
    <p:sldId id="410" r:id="rId24"/>
    <p:sldId id="411" r:id="rId25"/>
    <p:sldId id="415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66"/>
    <a:srgbClr val="FF7D7D"/>
    <a:srgbClr val="006600"/>
    <a:srgbClr val="000099"/>
    <a:srgbClr val="FFCC99"/>
    <a:srgbClr val="CC0000"/>
    <a:srgbClr val="003399"/>
    <a:srgbClr val="FF505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 varScale="1">
        <p:scale>
          <a:sx n="105" d="100"/>
          <a:sy n="105" d="100"/>
        </p:scale>
        <p:origin x="13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0E695-1892-4DB2-BC99-DFE00BC60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03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75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sl-SI" altLang="en-US" sz="1000" dirty="0">
                <a:solidFill>
                  <a:srgbClr val="990000"/>
                </a:solidFill>
              </a:rPr>
              <a:t>Srednje uvo </a:t>
            </a:r>
            <a:r>
              <a:rPr lang="sl-SI" altLang="en-US" sz="1000" dirty="0">
                <a:solidFill>
                  <a:srgbClr val="000066"/>
                </a:solidFill>
              </a:rPr>
              <a:t>-  osnovne funkcije:</a:t>
            </a:r>
          </a:p>
          <a:p>
            <a:pPr marL="180000" indent="-180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altLang="en-US" sz="1000" dirty="0">
                <a:solidFill>
                  <a:srgbClr val="000066"/>
                </a:solidFill>
              </a:rPr>
              <a:t>V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erodostoj</a:t>
            </a:r>
            <a:r>
              <a:rPr lang="sr-Latn-RS" altLang="en-US" sz="1000" dirty="0" err="1">
                <a:solidFill>
                  <a:srgbClr val="000066"/>
                </a:solidFill>
                <a:cs typeface="Times New Roman" pitchFamily="18" charset="0"/>
              </a:rPr>
              <a:t>an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prenos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CS" altLang="en-US" sz="1000" dirty="0">
                <a:solidFill>
                  <a:srgbClr val="000066"/>
                </a:solidFill>
              </a:rPr>
              <a:t>i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poja</a:t>
            </a:r>
            <a:r>
              <a:rPr lang="sr-Latn-CS" altLang="en-US" sz="1000" dirty="0">
                <a:solidFill>
                  <a:srgbClr val="000066"/>
                </a:solidFill>
              </a:rPr>
              <a:t>č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anje</a:t>
            </a:r>
            <a:r>
              <a:rPr lang="sr-Latn-R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r-Latn-CS" altLang="en-US" sz="1000" dirty="0">
                <a:solidFill>
                  <a:srgbClr val="000066"/>
                </a:solidFill>
              </a:rPr>
              <a:t>č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nog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signala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iz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CS" altLang="en-US" sz="1000" dirty="0">
                <a:solidFill>
                  <a:srgbClr val="000066"/>
                </a:solidFill>
              </a:rPr>
              <a:t>slušnog kanala do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unutrašnjeg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uva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US" altLang="en-US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L="180000" indent="-180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Z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aštit</a:t>
            </a:r>
            <a:r>
              <a:rPr lang="sr-Latn-CS" altLang="en-US" sz="1000" dirty="0">
                <a:solidFill>
                  <a:srgbClr val="000066"/>
                </a:solidFill>
              </a:rPr>
              <a:t>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za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osetljive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delove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unutrašnjeg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uva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od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naglog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prodiranja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r-Latn-CS" altLang="en-US" sz="1000" dirty="0">
                <a:solidFill>
                  <a:srgbClr val="000066"/>
                </a:solidFill>
              </a:rPr>
              <a:t>č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nih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oscilacija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v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eli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kog</a:t>
            </a:r>
            <a:r>
              <a:rPr lang="sr-Latn-R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intenziteta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7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sr-Latn-CS" altLang="en-US" sz="1000" dirty="0">
                <a:solidFill>
                  <a:srgbClr val="000066"/>
                </a:solidFill>
              </a:rPr>
              <a:t>Osnovne funkcije </a:t>
            </a:r>
            <a:r>
              <a:rPr lang="sr-Latn-CS" altLang="en-US" sz="1000" dirty="0">
                <a:solidFill>
                  <a:srgbClr val="990000"/>
                </a:solidFill>
                <a:latin typeface="Arial" charset="0"/>
              </a:rPr>
              <a:t>sistema slušnih koščica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: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x-none" altLang="en-US" sz="1000" dirty="0">
                <a:solidFill>
                  <a:srgbClr val="000066"/>
                </a:solidFill>
                <a:latin typeface="Arial" charset="0"/>
              </a:rPr>
              <a:t>P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</a:rPr>
              <a:t>remo</a:t>
            </a:r>
            <a:r>
              <a:rPr lang="sr-Latn-CS" altLang="en-US" sz="1000" dirty="0" err="1">
                <a:solidFill>
                  <a:srgbClr val="000066"/>
                </a:solidFill>
                <a:latin typeface="Arial" charset="0"/>
              </a:rPr>
              <a:t>šćuje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 šupljinu srednjeg uva - povezuje bubnu opnu i ovalni prozor.</a:t>
            </a:r>
          </a:p>
          <a:p>
            <a:pPr marL="171450" indent="-17145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Vrši prilagođavanje male </a:t>
            </a:r>
            <a:r>
              <a:rPr lang="sr-Latn-CS" altLang="en-US" sz="1000" dirty="0" err="1">
                <a:solidFill>
                  <a:srgbClr val="000066"/>
                </a:solidFill>
                <a:latin typeface="Arial" charset="0"/>
              </a:rPr>
              <a:t>impedanse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 vazduha u slušnom kanalu i velike </a:t>
            </a:r>
            <a:r>
              <a:rPr lang="sr-Latn-CS" altLang="en-US" sz="1000" dirty="0" err="1">
                <a:solidFill>
                  <a:srgbClr val="000066"/>
                </a:solidFill>
                <a:latin typeface="Arial" charset="0"/>
              </a:rPr>
              <a:t>impedanse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 limfne tečnosti u srednjem uvu, čime se </a:t>
            </a:r>
            <a:r>
              <a:rPr lang="sr-Latn-CS" altLang="en-US" sz="1000" dirty="0" err="1">
                <a:solidFill>
                  <a:srgbClr val="000066"/>
                </a:solidFill>
                <a:latin typeface="Arial" charset="0"/>
              </a:rPr>
              <a:t>obezbeđuje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 potpun </a:t>
            </a:r>
            <a:r>
              <a:rPr lang="sr-Latn-CS" altLang="en-US" sz="1000" dirty="0" err="1">
                <a:solidFill>
                  <a:srgbClr val="000066"/>
                </a:solidFill>
                <a:latin typeface="Arial" charset="0"/>
              </a:rPr>
              <a:t>prenos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 energije zvuka.</a:t>
            </a:r>
            <a:endParaRPr lang="en-US" altLang="en-US" sz="100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sz="1000" dirty="0" err="1">
                <a:solidFill>
                  <a:srgbClr val="000066"/>
                </a:solidFill>
                <a:latin typeface="Arial" charset="0"/>
              </a:rPr>
              <a:t>Rezonatna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 frekvencija sistema slušnih koščica iznosi 1.2 </a:t>
            </a:r>
            <a:r>
              <a:rPr lang="sr-Latn-CS" altLang="en-US" sz="1000" dirty="0" err="1">
                <a:solidFill>
                  <a:srgbClr val="000066"/>
                </a:solidFill>
                <a:latin typeface="Arial" charset="0"/>
              </a:rPr>
              <a:t>kHz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.</a:t>
            </a:r>
            <a:endParaRPr lang="en-US" altLang="en-US" sz="100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Prva slušna koščica, </a:t>
            </a:r>
            <a:r>
              <a:rPr lang="sl-SI" altLang="en-US" sz="1000" dirty="0">
                <a:solidFill>
                  <a:srgbClr val="990000"/>
                </a:solidFill>
                <a:latin typeface="Arial" charset="0"/>
              </a:rPr>
              <a:t>čekić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 (m = 23 mg, </a:t>
            </a:r>
            <a:r>
              <a:rPr lang="sl-SI" altLang="en-US" sz="1000" i="1" dirty="0">
                <a:solidFill>
                  <a:srgbClr val="000066"/>
                </a:solidFill>
                <a:latin typeface="Arial" charset="0"/>
              </a:rPr>
              <a:t>l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 = 6 mm), spojena je sa sredinom bubne opne, pa se sa njom zajedno pokreće usled zvučnih oscilacija u slušnom kanalu.</a:t>
            </a:r>
            <a:endParaRPr lang="en-GB" altLang="en-US" sz="100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Oscilacije čekića </a:t>
            </a:r>
            <a:r>
              <a:rPr lang="sl-SI" altLang="en-US" sz="1000" dirty="0">
                <a:solidFill>
                  <a:srgbClr val="000066"/>
                </a:solidFill>
              </a:rPr>
              <a:t>se 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prenose na drugu slušnu koščicu - </a:t>
            </a:r>
            <a:r>
              <a:rPr lang="sl-SI" altLang="en-US" sz="1000" dirty="0">
                <a:solidFill>
                  <a:srgbClr val="990000"/>
                </a:solidFill>
                <a:latin typeface="Arial" charset="0"/>
              </a:rPr>
              <a:t>nakovanj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br>
              <a:rPr lang="sl-SI" altLang="en-US" sz="1000" dirty="0">
                <a:solidFill>
                  <a:srgbClr val="000066"/>
                </a:solidFill>
                <a:latin typeface="Arial" charset="0"/>
              </a:rPr>
            </a:b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(m = 27 mg, </a:t>
            </a:r>
            <a:r>
              <a:rPr lang="sl-SI" altLang="en-US" sz="1000" i="1" dirty="0">
                <a:solidFill>
                  <a:srgbClr val="000066"/>
                </a:solidFill>
                <a:latin typeface="Arial" charset="0"/>
              </a:rPr>
              <a:t>l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 = 7 mm), koja je povezana sa trećom slušnom koščicom - </a:t>
            </a:r>
            <a:r>
              <a:rPr lang="sl-SI" altLang="en-US" sz="1000" dirty="0">
                <a:solidFill>
                  <a:srgbClr val="990000"/>
                </a:solidFill>
                <a:latin typeface="Arial" charset="0"/>
              </a:rPr>
              <a:t>uzengijom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 (m = 2.5 mg,  </a:t>
            </a:r>
            <a:r>
              <a:rPr lang="sl-SI" altLang="en-US" sz="1000" i="1" dirty="0">
                <a:solidFill>
                  <a:srgbClr val="000066"/>
                </a:solidFill>
                <a:latin typeface="Arial" charset="0"/>
              </a:rPr>
              <a:t>l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 = 4 mm). </a:t>
            </a:r>
            <a:endParaRPr lang="en-GB" altLang="en-US" sz="100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990000"/>
                </a:solidFill>
                <a:latin typeface="Arial" charset="0"/>
              </a:rPr>
              <a:t>Uzengija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 je povezana sa </a:t>
            </a:r>
            <a:r>
              <a:rPr lang="sl-SI" altLang="en-US" sz="1000" dirty="0">
                <a:solidFill>
                  <a:srgbClr val="990000"/>
                </a:solidFill>
                <a:latin typeface="Arial" charset="0"/>
              </a:rPr>
              <a:t>ovalnim prozorom</a:t>
            </a:r>
            <a:r>
              <a:rPr lang="sl-SI" altLang="en-US" sz="1000" dirty="0">
                <a:solidFill>
                  <a:srgbClr val="000066"/>
                </a:solidFill>
                <a:latin typeface="Arial" charset="0"/>
              </a:rPr>
              <a:t>, što omogućuje prenos energije zvuka do unutrašnjeg uva.</a:t>
            </a:r>
            <a:endParaRPr lang="en-GB" altLang="en-US" sz="100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1000" dirty="0">
                <a:solidFill>
                  <a:srgbClr val="990000"/>
                </a:solidFill>
                <a:latin typeface="Arial" charset="0"/>
              </a:rPr>
              <a:t>Mehanička sila </a:t>
            </a:r>
            <a:r>
              <a:rPr lang="hr-HR" altLang="en-US" sz="1000" dirty="0">
                <a:solidFill>
                  <a:srgbClr val="000066"/>
                </a:solidFill>
                <a:latin typeface="Arial" charset="0"/>
              </a:rPr>
              <a:t>sa bubne opne se putem slušnih koščica </a:t>
            </a:r>
            <a:r>
              <a:rPr lang="hr-HR" altLang="en-US" sz="1000" dirty="0">
                <a:solidFill>
                  <a:srgbClr val="000066"/>
                </a:solidFill>
              </a:rPr>
              <a:t>povećava na ovalnom prozoru </a:t>
            </a:r>
            <a:r>
              <a:rPr lang="hr-HR" altLang="en-US" sz="1000" dirty="0">
                <a:solidFill>
                  <a:srgbClr val="000066"/>
                </a:solidFill>
                <a:latin typeface="Arial" charset="0"/>
              </a:rPr>
              <a:t>između 35 i 80 puta. Ovako veliko pojačanje potiče od odnosa površina bubne opne</a:t>
            </a:r>
            <a:r>
              <a:rPr lang="sr-Cyrl-C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hr-HR" altLang="en-US" sz="1000" dirty="0">
                <a:solidFill>
                  <a:srgbClr val="000066"/>
                </a:solidFill>
                <a:latin typeface="Arial" charset="0"/>
              </a:rPr>
              <a:t>i ovalnog prozora</a:t>
            </a:r>
            <a:r>
              <a:rPr lang="sr-Cyrl-CS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hr-HR" altLang="en-US" sz="1000" dirty="0">
                <a:solidFill>
                  <a:srgbClr val="000066"/>
                </a:solidFill>
                <a:latin typeface="Arial" charset="0"/>
              </a:rPr>
              <a:t>(80 </a:t>
            </a:r>
            <a:r>
              <a:rPr lang="hr-HR" altLang="en-US" sz="1000" dirty="0">
                <a:solidFill>
                  <a:srgbClr val="000066"/>
                </a:solidFill>
              </a:rPr>
              <a:t>mm</a:t>
            </a:r>
            <a:r>
              <a:rPr lang="hr-HR" altLang="en-US" sz="1000" baseline="30000" dirty="0">
                <a:solidFill>
                  <a:srgbClr val="000066"/>
                </a:solidFill>
              </a:rPr>
              <a:t>2</a:t>
            </a:r>
            <a:r>
              <a:rPr lang="hr-HR" altLang="en-US" sz="1000" dirty="0">
                <a:solidFill>
                  <a:srgbClr val="000066"/>
                </a:solidFill>
              </a:rPr>
              <a:t> </a:t>
            </a:r>
            <a:r>
              <a:rPr lang="hr-HR" altLang="en-US" sz="1000" dirty="0">
                <a:solidFill>
                  <a:srgbClr val="000066"/>
                </a:solidFill>
                <a:latin typeface="Arial" charset="0"/>
              </a:rPr>
              <a:t>: 3 mm</a:t>
            </a:r>
            <a:r>
              <a:rPr lang="hr-HR" altLang="en-US" sz="1000" baseline="30000" dirty="0">
                <a:solidFill>
                  <a:srgbClr val="000066"/>
                </a:solidFill>
                <a:latin typeface="Arial" charset="0"/>
              </a:rPr>
              <a:t>2</a:t>
            </a:r>
            <a:r>
              <a:rPr lang="hr-HR" altLang="en-US" sz="1000" dirty="0">
                <a:solidFill>
                  <a:srgbClr val="000066"/>
                </a:solidFill>
                <a:latin typeface="Arial" charset="0"/>
              </a:rPr>
              <a:t>)</a:t>
            </a:r>
            <a:r>
              <a:rPr lang="sr-Cyrl-CS" altLang="en-US" sz="1000" dirty="0">
                <a:solidFill>
                  <a:srgbClr val="000066"/>
                </a:solidFill>
                <a:latin typeface="Arial" charset="0"/>
              </a:rPr>
              <a:t>.</a:t>
            </a:r>
            <a:endParaRPr lang="en-US" altLang="en-US" sz="1000" dirty="0">
              <a:solidFill>
                <a:srgbClr val="000066"/>
              </a:solidFill>
              <a:latin typeface="Arial" charset="0"/>
            </a:endParaRPr>
          </a:p>
          <a:p>
            <a:pPr algn="just">
              <a:spcBef>
                <a:spcPts val="600"/>
              </a:spcBef>
            </a:pPr>
            <a:r>
              <a:rPr lang="hr-HR" altLang="en-US" sz="1000" dirty="0">
                <a:solidFill>
                  <a:srgbClr val="000066"/>
                </a:solidFill>
                <a:latin typeface="Arial" charset="0"/>
              </a:rPr>
              <a:t>Na frekvenciji zvuka od 100 Hz, </a:t>
            </a:r>
            <a:r>
              <a:rPr lang="hr-HR" altLang="en-US" sz="1000" dirty="0">
                <a:solidFill>
                  <a:srgbClr val="990000"/>
                </a:solidFill>
                <a:latin typeface="Arial" charset="0"/>
              </a:rPr>
              <a:t>zvučni pritisak </a:t>
            </a:r>
            <a:r>
              <a:rPr lang="hr-HR" altLang="en-US" sz="1000" dirty="0">
                <a:solidFill>
                  <a:srgbClr val="000066"/>
                </a:solidFill>
                <a:latin typeface="Arial" charset="0"/>
              </a:rPr>
              <a:t>u unutrašnjem </a:t>
            </a:r>
            <a:r>
              <a:rPr lang="hr-HR" altLang="en-US" sz="1000" dirty="0" err="1">
                <a:solidFill>
                  <a:srgbClr val="000066"/>
                </a:solidFill>
                <a:latin typeface="Arial" charset="0"/>
              </a:rPr>
              <a:t>uvu</a:t>
            </a:r>
            <a:r>
              <a:rPr lang="hr-HR" altLang="en-US" sz="1000" dirty="0">
                <a:solidFill>
                  <a:srgbClr val="000066"/>
                </a:solidFill>
                <a:latin typeface="Arial" charset="0"/>
              </a:rPr>
              <a:t> je 10 puta veći od zvučnog pritiska na bubnoj opni.</a:t>
            </a:r>
          </a:p>
          <a:p>
            <a:pPr algn="just">
              <a:spcBef>
                <a:spcPts val="600"/>
              </a:spcBef>
            </a:pPr>
            <a:r>
              <a:rPr lang="hr-HR" altLang="en-US" sz="1000" dirty="0">
                <a:solidFill>
                  <a:srgbClr val="000066"/>
                </a:solidFill>
              </a:rPr>
              <a:t>N</a:t>
            </a:r>
            <a:r>
              <a:rPr lang="hr-HR" altLang="en-US" sz="1000" dirty="0">
                <a:solidFill>
                  <a:srgbClr val="000066"/>
                </a:solidFill>
                <a:latin typeface="Arial" charset="0"/>
              </a:rPr>
              <a:t>a frekvencijama između 200 i 2400 Hz pojačanje zvučnog pritiska iznosi 15 puta.</a:t>
            </a:r>
            <a:endParaRPr lang="en-US" altLang="en-US" sz="1000" dirty="0">
              <a:solidFill>
                <a:srgbClr val="000066"/>
              </a:solidFill>
              <a:latin typeface="Arial" charset="0"/>
            </a:endParaRPr>
          </a:p>
          <a:p>
            <a:pPr algn="just">
              <a:spcBef>
                <a:spcPts val="600"/>
              </a:spcBef>
            </a:pPr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7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sr-Latn-CS" altLang="en-US" sz="1000" b="1" dirty="0">
                <a:solidFill>
                  <a:srgbClr val="990000"/>
                </a:solidFill>
              </a:rPr>
              <a:t>Unutrašnje uvo </a:t>
            </a:r>
            <a:r>
              <a:rPr lang="sr-Latn-CS" altLang="en-US" sz="1000" dirty="0">
                <a:solidFill>
                  <a:srgbClr val="000066"/>
                </a:solidFill>
              </a:rPr>
              <a:t>čini puž (kohlea).</a:t>
            </a:r>
          </a:p>
          <a:p>
            <a:pPr algn="just">
              <a:spcBef>
                <a:spcPts val="600"/>
              </a:spcBef>
            </a:pPr>
            <a:r>
              <a:rPr lang="sr-Latn-CS" altLang="en-US" sz="1000" dirty="0">
                <a:solidFill>
                  <a:srgbClr val="000066"/>
                </a:solidFill>
              </a:rPr>
              <a:t>Vestibularni organ</a:t>
            </a:r>
            <a:r>
              <a:rPr lang="sr-Latn-CS" altLang="en-US" sz="1000" baseline="0" dirty="0">
                <a:solidFill>
                  <a:srgbClr val="000066"/>
                </a:solidFill>
              </a:rPr>
              <a:t> predstavlja </a:t>
            </a:r>
            <a:r>
              <a:rPr lang="sr-Latn-CS" altLang="en-US" sz="1000" dirty="0">
                <a:solidFill>
                  <a:srgbClr val="000066"/>
                </a:solidFill>
              </a:rPr>
              <a:t>sistem kesica i kanala gde je smešten sistem za ravnotežu.</a:t>
            </a:r>
          </a:p>
          <a:p>
            <a:pPr algn="just">
              <a:spcBef>
                <a:spcPts val="600"/>
              </a:spcBef>
            </a:pPr>
            <a:r>
              <a:rPr lang="sr-Latn-CS" altLang="en-US" sz="1000" dirty="0">
                <a:solidFill>
                  <a:srgbClr val="000066"/>
                </a:solidFill>
              </a:rPr>
              <a:t>Vestibularni organ nije znatnije povezan sa prenosom zvučne energije.</a:t>
            </a:r>
            <a:endParaRPr lang="en-US" altLang="en-U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08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sz="1000" dirty="0">
                <a:solidFill>
                  <a:srgbClr val="990000"/>
                </a:solidFill>
                <a:latin typeface="Arial" charset="0"/>
              </a:rPr>
              <a:t>Puž (</a:t>
            </a:r>
            <a:r>
              <a:rPr lang="sr-Latn-CS" altLang="en-US" sz="1000" dirty="0" err="1">
                <a:solidFill>
                  <a:srgbClr val="990000"/>
                </a:solidFill>
                <a:latin typeface="Arial" charset="0"/>
              </a:rPr>
              <a:t>kohlea</a:t>
            </a:r>
            <a:r>
              <a:rPr lang="sr-Latn-CS" altLang="en-US" sz="1000" dirty="0">
                <a:solidFill>
                  <a:srgbClr val="990000"/>
                </a:solidFill>
                <a:latin typeface="Arial" charset="0"/>
              </a:rPr>
              <a:t>) 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je k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oštani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kanal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debljine 1 – 2 mm, 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du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ž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ine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32</a:t>
            </a:r>
            <a:r>
              <a:rPr lang="x-none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–</a:t>
            </a:r>
            <a:r>
              <a:rPr lang="x-none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35</a:t>
            </a:r>
            <a:r>
              <a:rPr lang="x-none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m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m,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savijen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2.5 puta u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obliku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pu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ž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astog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tela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okruglog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popre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č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nog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preseka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 koji se od 3.3 cm</a:t>
            </a:r>
            <a:r>
              <a:rPr lang="en-US" altLang="en-US" sz="1000" baseline="30000" dirty="0">
                <a:solidFill>
                  <a:srgbClr val="000066"/>
                </a:solidFill>
                <a:latin typeface="Arial" charset="0"/>
              </a:rPr>
              <a:t>2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 na početku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su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ž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ava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idu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ć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prema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sr-Latn-CS" altLang="en-US" sz="1000" dirty="0">
                <a:solidFill>
                  <a:srgbClr val="000066"/>
                </a:solidFill>
                <a:latin typeface="Arial" charset="0"/>
              </a:rPr>
              <a:t>kraju</a:t>
            </a:r>
            <a:r>
              <a:rPr lang="en-US" altLang="en-US" sz="1000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.</a:t>
            </a:r>
            <a:endParaRPr lang="en-GB" altLang="en-US" sz="1000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9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sz="1000" dirty="0">
                <a:solidFill>
                  <a:srgbClr val="000066"/>
                </a:solidFill>
              </a:rPr>
              <a:t>Kanal je </a:t>
            </a:r>
            <a:r>
              <a:rPr lang="sr-Latn-CS" altLang="en-US" sz="1000" dirty="0" err="1">
                <a:solidFill>
                  <a:srgbClr val="000066"/>
                </a:solidFill>
              </a:rPr>
              <a:t>podeljen</a:t>
            </a:r>
            <a:r>
              <a:rPr lang="sr-Latn-CS" altLang="en-US" sz="1000" dirty="0">
                <a:solidFill>
                  <a:srgbClr val="000066"/>
                </a:solidFill>
              </a:rPr>
              <a:t> po </a:t>
            </a:r>
            <a:r>
              <a:rPr lang="sr-Latn-CS" altLang="en-US" sz="1000" dirty="0" err="1">
                <a:solidFill>
                  <a:srgbClr val="000066"/>
                </a:solidFill>
              </a:rPr>
              <a:t>celoj</a:t>
            </a:r>
            <a:r>
              <a:rPr lang="sr-Latn-CS" altLang="en-US" sz="1000" dirty="0">
                <a:solidFill>
                  <a:srgbClr val="000066"/>
                </a:solidFill>
              </a:rPr>
              <a:t> dužini </a:t>
            </a:r>
            <a:r>
              <a:rPr lang="sr-Latn-CS" altLang="en-US" sz="1000" dirty="0" err="1">
                <a:solidFill>
                  <a:srgbClr val="990000"/>
                </a:solidFill>
              </a:rPr>
              <a:t>bazilarnom</a:t>
            </a:r>
            <a:r>
              <a:rPr lang="sr-Latn-CS" altLang="en-US" sz="1000" dirty="0">
                <a:solidFill>
                  <a:srgbClr val="000066"/>
                </a:solidFill>
              </a:rPr>
              <a:t> i </a:t>
            </a:r>
            <a:r>
              <a:rPr lang="sr-Latn-CS" altLang="en-US" sz="1000" dirty="0" err="1">
                <a:solidFill>
                  <a:srgbClr val="990000"/>
                </a:solidFill>
              </a:rPr>
              <a:t>Rajsnerovom</a:t>
            </a:r>
            <a:r>
              <a:rPr lang="sr-Latn-CS" altLang="en-US" sz="1000" dirty="0">
                <a:solidFill>
                  <a:srgbClr val="990000"/>
                </a:solidFill>
              </a:rPr>
              <a:t> membranom</a:t>
            </a:r>
            <a:r>
              <a:rPr lang="sr-Latn-CS" altLang="en-US" sz="1000" dirty="0">
                <a:solidFill>
                  <a:srgbClr val="000066"/>
                </a:solidFill>
              </a:rPr>
              <a:t> na tri </a:t>
            </a:r>
            <a:r>
              <a:rPr lang="sr-Latn-CS" altLang="en-US" sz="1000" dirty="0" err="1">
                <a:solidFill>
                  <a:srgbClr val="000066"/>
                </a:solidFill>
              </a:rPr>
              <a:t>dela</a:t>
            </a:r>
            <a:r>
              <a:rPr lang="sr-Latn-CS" altLang="en-US" sz="1000" dirty="0">
                <a:solidFill>
                  <a:srgbClr val="000066"/>
                </a:solidFill>
              </a:rPr>
              <a:t>:</a:t>
            </a:r>
          </a:p>
          <a:p>
            <a:pPr marL="144000" marR="0" lvl="0" indent="-144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CS" altLang="en-US" sz="1000" dirty="0">
                <a:solidFill>
                  <a:srgbClr val="990000"/>
                </a:solidFill>
              </a:rPr>
              <a:t>skalu vestibuli</a:t>
            </a:r>
            <a:r>
              <a:rPr lang="sr-Latn-CS" altLang="en-US" sz="1000" dirty="0">
                <a:solidFill>
                  <a:srgbClr val="000066"/>
                </a:solidFill>
              </a:rPr>
              <a:t>,</a:t>
            </a:r>
          </a:p>
          <a:p>
            <a:pPr marL="144000" marR="0" lvl="0" indent="-144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CS" altLang="en-US" sz="1000" dirty="0">
                <a:solidFill>
                  <a:srgbClr val="990000"/>
                </a:solidFill>
              </a:rPr>
              <a:t>skalu timpani </a:t>
            </a:r>
            <a:r>
              <a:rPr lang="sr-Latn-CS" altLang="en-US" sz="1000" dirty="0">
                <a:solidFill>
                  <a:srgbClr val="000066"/>
                </a:solidFill>
              </a:rPr>
              <a:t>i</a:t>
            </a:r>
          </a:p>
          <a:p>
            <a:pPr marL="144000" marR="0" lvl="0" indent="-144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r-Latn-CS" altLang="en-US" sz="1000" dirty="0">
                <a:solidFill>
                  <a:srgbClr val="990000"/>
                </a:solidFill>
              </a:rPr>
              <a:t>skalu </a:t>
            </a:r>
            <a:r>
              <a:rPr lang="sr-Latn-CS" altLang="en-US" sz="1000" dirty="0" err="1">
                <a:solidFill>
                  <a:srgbClr val="990000"/>
                </a:solidFill>
              </a:rPr>
              <a:t>media</a:t>
            </a:r>
            <a:r>
              <a:rPr lang="sr-Latn-CS" altLang="en-US" sz="1000" dirty="0">
                <a:solidFill>
                  <a:srgbClr val="000066"/>
                </a:solidFill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sz="1000" dirty="0">
                <a:solidFill>
                  <a:srgbClr val="000066"/>
                </a:solidFill>
              </a:rPr>
              <a:t>Na vrhu kanala se nalazi otvor - </a:t>
            </a:r>
            <a:r>
              <a:rPr lang="sr-Latn-CS" altLang="en-US" sz="1000" dirty="0">
                <a:solidFill>
                  <a:srgbClr val="990000"/>
                </a:solidFill>
              </a:rPr>
              <a:t>helikotrema</a:t>
            </a:r>
            <a:r>
              <a:rPr lang="sr-Latn-CS" altLang="en-US" sz="1000" dirty="0">
                <a:solidFill>
                  <a:srgbClr val="000066"/>
                </a:solidFill>
              </a:rPr>
              <a:t> koji spaja donji i gornji kanal. Ova dva kanala hidrodinamički funkcionišu kao jedan kanal jer je Rajsnerova membrana veoma tanka.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28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sr-Latn-CS" altLang="en-US" sz="1000" dirty="0">
                <a:solidFill>
                  <a:srgbClr val="000066"/>
                </a:solidFill>
              </a:rPr>
              <a:t>Iznad bazilarne membrane se nalazi sam pretvarač - </a:t>
            </a:r>
            <a:r>
              <a:rPr lang="sr-Latn-CS" altLang="en-US" sz="1000" dirty="0">
                <a:solidFill>
                  <a:srgbClr val="990000"/>
                </a:solidFill>
              </a:rPr>
              <a:t>Kortijev organ</a:t>
            </a:r>
            <a:r>
              <a:rPr lang="sr-Latn-CS" altLang="en-US" sz="1000" dirty="0">
                <a:solidFill>
                  <a:srgbClr val="000066"/>
                </a:solidFill>
              </a:rPr>
              <a:t>, koji se sastoji od oko 23 500 ćelija.</a:t>
            </a:r>
          </a:p>
          <a:p>
            <a:pPr algn="just">
              <a:spcBef>
                <a:spcPts val="600"/>
              </a:spcBef>
            </a:pPr>
            <a:r>
              <a:rPr lang="sr-Latn-CS" altLang="en-US" sz="1000" dirty="0">
                <a:solidFill>
                  <a:srgbClr val="000066"/>
                </a:solidFill>
              </a:rPr>
              <a:t>Iz svake ćelije vire po tri dlačice u kojima se nalaze završeci akustičkih nerava koji vode do mozga.</a:t>
            </a: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sz="1000" dirty="0">
                <a:solidFill>
                  <a:srgbClr val="000066"/>
                </a:solidFill>
              </a:rPr>
              <a:t>Neposredno iznad ćelija se nalazi </a:t>
            </a:r>
            <a:r>
              <a:rPr lang="sr-Latn-CS" altLang="en-US" sz="1000" dirty="0">
                <a:solidFill>
                  <a:srgbClr val="990000"/>
                </a:solidFill>
              </a:rPr>
              <a:t>tektorijalna membrana</a:t>
            </a:r>
            <a:r>
              <a:rPr lang="sr-Latn-CS" altLang="en-US" sz="1000" dirty="0">
                <a:solidFill>
                  <a:srgbClr val="000066"/>
                </a:solidFill>
              </a:rPr>
              <a:t> koja izaziva savijanje dlačica kada se pomera bazilarna membrana. Savijanje dlačica pretvara pomeranje čestica u nervne (električne) impulse koji se preko nervnog snopa prenose brzinom od 30 m/s do mozga koji ih analizira.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62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sz="1000" dirty="0">
                <a:solidFill>
                  <a:srgbClr val="000066"/>
                </a:solidFill>
              </a:rPr>
              <a:t>Prenošenje zvuka je proces koji se sastoji iz osam faza:</a:t>
            </a:r>
          </a:p>
          <a:p>
            <a:pPr marL="180000" marR="0" indent="-1800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en-US" altLang="en-US" sz="1000" dirty="0" err="1">
                <a:solidFill>
                  <a:srgbClr val="000066"/>
                </a:solidFill>
              </a:rPr>
              <a:t>Zv</a:t>
            </a:r>
            <a:r>
              <a:rPr lang="sr-Latn-CS" altLang="en-US" sz="1000" dirty="0">
                <a:solidFill>
                  <a:srgbClr val="000066"/>
                </a:solidFill>
              </a:rPr>
              <a:t>učni talasi udaraju na bubnu opnu i ona vibrira.</a:t>
            </a:r>
            <a:endParaRPr lang="en-US" altLang="en-US" sz="1000" dirty="0">
              <a:solidFill>
                <a:srgbClr val="000066"/>
              </a:solidFill>
            </a:endParaRPr>
          </a:p>
          <a:p>
            <a:pPr marL="180000" marR="0" indent="-1800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altLang="en-US" sz="1000" dirty="0">
                <a:solidFill>
                  <a:srgbClr val="000066"/>
                </a:solidFill>
              </a:rPr>
              <a:t>Slušne koščice vibriraju.</a:t>
            </a:r>
            <a:endParaRPr lang="en-US" altLang="en-US" sz="1000" dirty="0">
              <a:solidFill>
                <a:srgbClr val="000066"/>
              </a:solidFill>
            </a:endParaRPr>
          </a:p>
          <a:p>
            <a:pPr marL="180000" marR="0" indent="-1800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altLang="en-US" sz="1000" dirty="0">
                <a:solidFill>
                  <a:srgbClr val="000066"/>
                </a:solidFill>
              </a:rPr>
              <a:t>Uzengija se kreće u ovalnom prozoru.</a:t>
            </a:r>
            <a:endParaRPr lang="en-US" altLang="en-US" sz="1000" dirty="0">
              <a:solidFill>
                <a:srgbClr val="000066"/>
              </a:solidFill>
            </a:endParaRPr>
          </a:p>
          <a:p>
            <a:pPr marL="180000" marR="0" indent="-1800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altLang="en-US" sz="1000" dirty="0">
                <a:solidFill>
                  <a:srgbClr val="000066"/>
                </a:solidFill>
              </a:rPr>
              <a:t>Zvučni talasi se prenose uz skalu vestibuli preko perilimfe.</a:t>
            </a:r>
            <a:endParaRPr lang="en-US" altLang="en-US" sz="1000" dirty="0">
              <a:solidFill>
                <a:srgbClr val="000066"/>
              </a:solidFill>
            </a:endParaRPr>
          </a:p>
          <a:p>
            <a:pPr marL="180000" marR="0" indent="-1800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sr-Latn-CS" altLang="en-US" sz="1000" dirty="0">
                <a:solidFill>
                  <a:srgbClr val="000066"/>
                </a:solidFill>
              </a:rPr>
              <a:t>Zvuk visokih frekvencija deluje na početak bazilarne membrane a zvuk niskih frekvencija na vrh membrane.</a:t>
            </a:r>
            <a:endParaRPr lang="en-US" altLang="en-US" sz="1000" dirty="0">
              <a:solidFill>
                <a:srgbClr val="000066"/>
              </a:solidFill>
            </a:endParaRPr>
          </a:p>
          <a:p>
            <a:pPr marL="177800"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sr-Latn-CS" altLang="en-US" sz="1000" dirty="0">
                <a:solidFill>
                  <a:srgbClr val="000066"/>
                </a:solidFill>
              </a:rPr>
              <a:t>Pokretanje Rajsnerove i bazilarne membrane stimuliše ćelije Kortijevog organa i stvara impulse u slušnom nervu koji se prenose do mozga.</a:t>
            </a:r>
            <a:endParaRPr lang="en-US" altLang="en-US" sz="1000" dirty="0">
              <a:solidFill>
                <a:srgbClr val="000066"/>
              </a:solidFill>
            </a:endParaRPr>
          </a:p>
          <a:p>
            <a:pPr marL="177800"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sz="1000" dirty="0">
                <a:solidFill>
                  <a:srgbClr val="000066"/>
                </a:solidFill>
              </a:rPr>
              <a:t>Generisanje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impulsa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zavisi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od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veli</a:t>
            </a:r>
            <a:r>
              <a:rPr lang="sr-Latn-CS" altLang="en-US" sz="1000" dirty="0">
                <a:solidFill>
                  <a:srgbClr val="000066"/>
                </a:solidFill>
              </a:rPr>
              <a:t>č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ine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pomeraja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bazilarne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membrane,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odnosno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ja</a:t>
            </a:r>
            <a:r>
              <a:rPr lang="sr-Latn-CS" altLang="en-US" sz="1000" dirty="0">
                <a:solidFill>
                  <a:srgbClr val="000066"/>
                </a:solidFill>
              </a:rPr>
              <a:t>č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ine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signala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dok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frekvencija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signala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odre</a:t>
            </a:r>
            <a:r>
              <a:rPr lang="sr-Latn-CS" altLang="en-US" sz="1000" dirty="0">
                <a:solidFill>
                  <a:srgbClr val="000066"/>
                </a:solidFill>
              </a:rPr>
              <a:t>đ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uje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broj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impulsa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koj</a:t>
            </a:r>
            <a:r>
              <a:rPr lang="sr-Latn-CS" altLang="en-US" sz="1000" dirty="0">
                <a:solidFill>
                  <a:srgbClr val="000066"/>
                </a:solidFill>
              </a:rPr>
              <a:t>i generiše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jedna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CS" altLang="en-US" sz="1000" dirty="0">
                <a:solidFill>
                  <a:srgbClr val="000066"/>
                </a:solidFill>
              </a:rPr>
              <a:t>ć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elija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.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Ćeliji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treba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1 do 3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ms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da se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osposobi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za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novo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okidanje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tako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da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broj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impulsa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iznad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500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Hz ne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raste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srazmerno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frekvenciji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, pa je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mozgu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potrebna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dodatna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informacija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za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zaklju</a:t>
            </a:r>
            <a:r>
              <a:rPr lang="sr-Latn-CS" altLang="en-US" sz="1000" dirty="0">
                <a:solidFill>
                  <a:srgbClr val="000066"/>
                </a:solidFill>
              </a:rPr>
              <a:t>č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ivanje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o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frekvenciji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GB" altLang="en-US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L="180000" marR="0" indent="-1800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+mj-lt"/>
              <a:buAutoNum type="arabicPeriod" startAt="6"/>
              <a:tabLst/>
              <a:defRPr/>
            </a:pPr>
            <a:r>
              <a:rPr lang="sr-Latn-CS" altLang="en-US" sz="1000" dirty="0">
                <a:solidFill>
                  <a:srgbClr val="000066"/>
                </a:solidFill>
              </a:rPr>
              <a:t>Talasi se preko elastične bazilarne membrane prenose sa skale vestibuli na skalu timpani, a kod jako dubokih tonova i preko helikotreme na vrhu puža.</a:t>
            </a:r>
            <a:endParaRPr lang="en-US" altLang="en-US" sz="1000" dirty="0">
              <a:solidFill>
                <a:srgbClr val="000066"/>
              </a:solidFill>
            </a:endParaRPr>
          </a:p>
          <a:p>
            <a:pPr marL="180000" indent="-180000" algn="just">
              <a:spcBef>
                <a:spcPts val="600"/>
              </a:spcBef>
              <a:buClr>
                <a:srgbClr val="990000"/>
              </a:buClr>
              <a:buFont typeface="+mj-lt"/>
              <a:buAutoNum type="arabicPeriod" startAt="6"/>
            </a:pPr>
            <a:r>
              <a:rPr lang="sr-Latn-CS" altLang="en-US" sz="1000" dirty="0">
                <a:solidFill>
                  <a:srgbClr val="000066"/>
                </a:solidFill>
              </a:rPr>
              <a:t>Talasi se prenose preko perilimfe skale timpani ka okruglom prozoru.</a:t>
            </a:r>
          </a:p>
          <a:p>
            <a:pPr marL="180000" marR="0" indent="-18000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+mj-lt"/>
              <a:buAutoNum type="arabicPeriod" startAt="6"/>
              <a:tabLst/>
              <a:defRPr/>
            </a:pPr>
            <a:r>
              <a:rPr lang="sr-Latn-CS" altLang="en-US" sz="1000" dirty="0">
                <a:solidFill>
                  <a:srgbClr val="000066"/>
                </a:solidFill>
              </a:rPr>
              <a:t>Talasi preneti kroz tečnosti izazivaju pokretanje membrane okruglog prozora u suprotnom smeru pokretima uzengije.</a:t>
            </a:r>
            <a:endParaRPr lang="en-US" altLang="en-U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5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20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sz="1000" dirty="0">
                <a:solidFill>
                  <a:srgbClr val="990000"/>
                </a:solidFill>
              </a:rPr>
              <a:t>Bazilarna membrana </a:t>
            </a:r>
            <a:r>
              <a:rPr lang="sr-Latn-CS" altLang="en-US" sz="1000" dirty="0">
                <a:solidFill>
                  <a:srgbClr val="000066"/>
                </a:solidFill>
              </a:rPr>
              <a:t>je na početnom delu debela, kruta i zategnuta, a na kraju je tanka i elastična. Zbog toga, visoke frekvencije izazivaju najveće pomeraje na početnom, a niske na završnom delu membrane. </a:t>
            </a:r>
          </a:p>
          <a:p>
            <a:pPr algn="just">
              <a:spcBef>
                <a:spcPts val="600"/>
              </a:spcBef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11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sr-Latn-CS" altLang="en-US" sz="1000" dirty="0">
                <a:solidFill>
                  <a:srgbClr val="990000"/>
                </a:solidFill>
              </a:rPr>
              <a:t>Maksimalni pomeraj </a:t>
            </a:r>
            <a:r>
              <a:rPr lang="sr-Latn-CS" altLang="en-US" sz="1000" dirty="0">
                <a:solidFill>
                  <a:srgbClr val="000066"/>
                </a:solidFill>
              </a:rPr>
              <a:t>bazilarne membrane se javlja na različitim mestima za različite frekvencije pobudnog signala.</a:t>
            </a:r>
          </a:p>
          <a:p>
            <a:pPr algn="just">
              <a:spcBef>
                <a:spcPts val="600"/>
              </a:spcBef>
            </a:pPr>
            <a:r>
              <a:rPr lang="sr-Latn-CS" altLang="en-US" sz="1000" dirty="0">
                <a:solidFill>
                  <a:srgbClr val="990000"/>
                </a:solidFill>
              </a:rPr>
              <a:t>Maksimalna amplituda </a:t>
            </a:r>
            <a:r>
              <a:rPr lang="sr-Latn-CS" altLang="en-US" sz="1000" dirty="0">
                <a:solidFill>
                  <a:srgbClr val="000066"/>
                </a:solidFill>
              </a:rPr>
              <a:t>se pomera ka ovalnom prozoru za više frekvencije.</a:t>
            </a: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1000" dirty="0">
                <a:solidFill>
                  <a:srgbClr val="000066"/>
                </a:solidFill>
              </a:rPr>
              <a:t>Na ovaj način se složeni zvučni signal prostorno razlaže u sinusne komponente (</a:t>
            </a:r>
            <a:r>
              <a:rPr lang="hr-HR" altLang="en-US" sz="1000" dirty="0">
                <a:solidFill>
                  <a:srgbClr val="990000"/>
                </a:solidFill>
              </a:rPr>
              <a:t>spektralni analizator</a:t>
            </a:r>
            <a:r>
              <a:rPr lang="hr-HR" altLang="en-US" sz="1000" dirty="0">
                <a:solidFill>
                  <a:srgbClr val="000066"/>
                </a:solidFill>
              </a:rPr>
              <a:t>), čime se mozgu daje dodatna informacija o frekvenciji signala.</a:t>
            </a:r>
          </a:p>
          <a:p>
            <a:pPr algn="just">
              <a:spcBef>
                <a:spcPts val="600"/>
              </a:spcBef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3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01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sz="1000" dirty="0">
                <a:solidFill>
                  <a:srgbClr val="000066"/>
                </a:solidFill>
              </a:rPr>
              <a:t>Bazilarna membrana ne osciluje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samo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na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mestu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maksimaln</a:t>
            </a:r>
            <a:r>
              <a:rPr lang="sr-Latn-CS" altLang="en-US" sz="1000" dirty="0">
                <a:solidFill>
                  <a:srgbClr val="000066"/>
                </a:solidFill>
              </a:rPr>
              <a:t>e pobude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ve</a:t>
            </a:r>
            <a:r>
              <a:rPr lang="sr-Latn-CS" altLang="en-US" sz="1000" dirty="0">
                <a:solidFill>
                  <a:srgbClr val="000066"/>
                </a:solidFill>
              </a:rPr>
              <a:t>ć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se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 njeno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CS" altLang="en-US" sz="1000" dirty="0">
                <a:solidFill>
                  <a:srgbClr val="000066"/>
                </a:solidFill>
              </a:rPr>
              <a:t>oscilovanje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prote</a:t>
            </a:r>
            <a:r>
              <a:rPr lang="sr-Latn-CS" altLang="en-US" sz="1000" dirty="0">
                <a:solidFill>
                  <a:srgbClr val="000066"/>
                </a:solidFill>
              </a:rPr>
              <a:t>ž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e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na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šire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podru</a:t>
            </a:r>
            <a:r>
              <a:rPr lang="sr-Latn-CS" altLang="en-US" sz="1000" dirty="0">
                <a:solidFill>
                  <a:srgbClr val="000066"/>
                </a:solidFill>
              </a:rPr>
              <a:t>č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je</a:t>
            </a:r>
            <a:r>
              <a:rPr lang="sr-Latn-CS" altLang="en-US" sz="1000" dirty="0">
                <a:solidFill>
                  <a:srgbClr val="000066"/>
                </a:solidFill>
              </a:rPr>
              <a:t> čija š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irina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zavisi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od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ja</a:t>
            </a:r>
            <a:r>
              <a:rPr lang="sr-Latn-CS" altLang="en-US" sz="1000" dirty="0">
                <a:solidFill>
                  <a:srgbClr val="000066"/>
                </a:solidFill>
              </a:rPr>
              <a:t>č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ine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frekvencije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signala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GB" altLang="en-US" sz="10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845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Za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visoke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frekvencije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osciluje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samo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deo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membrane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blizu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ovalnog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prozora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,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dok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za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niske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frekvencije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osciluje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cela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membrana</a:t>
            </a:r>
            <a:r>
              <a:rPr lang="sr-Latn-CS" altLang="en-US" sz="1000" dirty="0">
                <a:solidFill>
                  <a:srgbClr val="000066"/>
                </a:solidFill>
              </a:rPr>
              <a:t>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CS" altLang="en-US" sz="1000" dirty="0">
                <a:solidFill>
                  <a:srgbClr val="000066"/>
                </a:solidFill>
              </a:rPr>
              <a:t>E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nergija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z</a:t>
            </a:r>
            <a:r>
              <a:rPr lang="sr-Latn-CS" altLang="en-US" sz="1000" dirty="0">
                <a:solidFill>
                  <a:srgbClr val="000066"/>
                </a:solidFill>
              </a:rPr>
              <a:t>vuka je na niskim frekvencijama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raspore</a:t>
            </a:r>
            <a:r>
              <a:rPr lang="sr-Latn-CS" altLang="en-US" sz="1000" dirty="0">
                <a:solidFill>
                  <a:srgbClr val="000066"/>
                </a:solidFill>
              </a:rPr>
              <a:t>đ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ena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po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celoj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du</a:t>
            </a:r>
            <a:r>
              <a:rPr lang="sr-Latn-CS" altLang="en-US" sz="1000" dirty="0">
                <a:solidFill>
                  <a:srgbClr val="000066"/>
                </a:solidFill>
              </a:rPr>
              <a:t>ž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ini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membrane,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dok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se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energija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zvuka na </a:t>
            </a:r>
            <a:r>
              <a:rPr lang="sr-Latn-CS" altLang="en-US" sz="1000" dirty="0">
                <a:solidFill>
                  <a:srgbClr val="000066"/>
                </a:solidFill>
              </a:rPr>
              <a:t>visokim frekvencijama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koncentriše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u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delu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membrane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blizu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ovalnog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prozora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GB" altLang="en-US" sz="10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42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1000" dirty="0">
                <a:solidFill>
                  <a:srgbClr val="000066"/>
                </a:solidFill>
              </a:rPr>
              <a:t>Frekvencijski opseg zvučnih signala koje generišu različiti izvori zvuka je veoma širok.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1000" dirty="0">
                <a:solidFill>
                  <a:srgbClr val="000066"/>
                </a:solidFill>
              </a:rPr>
              <a:t>Ovaj opseg obuhvata područje infrazvuka, čujnog zvuka i ultrazvuka.</a:t>
            </a:r>
          </a:p>
          <a:p>
            <a:pPr algn="just">
              <a:spcBef>
                <a:spcPts val="600"/>
              </a:spcBef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11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vi-VN" altLang="en-US" sz="1000" dirty="0">
                <a:solidFill>
                  <a:srgbClr val="000066"/>
                </a:solidFill>
                <a:latin typeface="Arial" charset="0"/>
              </a:rPr>
              <a:t>Čujni zvuk pokriva frekvencijski opseg koji ljudsko uvo može da registruje. </a:t>
            </a:r>
            <a:endParaRPr lang="en-US" altLang="en-US" sz="1000" dirty="0">
              <a:solidFill>
                <a:srgbClr val="000066"/>
              </a:solidFill>
              <a:latin typeface="Arial" charset="0"/>
            </a:endParaRPr>
          </a:p>
          <a:p>
            <a:pPr algn="just">
              <a:spcBef>
                <a:spcPts val="600"/>
              </a:spcBef>
            </a:pPr>
            <a:r>
              <a:rPr lang="x-none" altLang="en-US" sz="1000" dirty="0">
                <a:solidFill>
                  <a:srgbClr val="000066"/>
                </a:solidFill>
                <a:latin typeface="Arial" charset="0"/>
              </a:rPr>
              <a:t>Frekvencijski opseg čujnosti</a:t>
            </a:r>
            <a:r>
              <a:rPr lang="vi-VN" alt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x-none" altLang="en-US" sz="1000" dirty="0">
                <a:solidFill>
                  <a:srgbClr val="000066"/>
                </a:solidFill>
                <a:latin typeface="Arial" charset="0"/>
              </a:rPr>
              <a:t>se </a:t>
            </a:r>
            <a:r>
              <a:rPr lang="vi-VN" altLang="en-US" sz="1000" dirty="0">
                <a:solidFill>
                  <a:srgbClr val="000066"/>
                </a:solidFill>
                <a:latin typeface="Arial" charset="0"/>
              </a:rPr>
              <a:t>za tipične osobe kreće </a:t>
            </a:r>
            <a:r>
              <a:rPr lang="vi-VN" altLang="en-US" sz="1000" dirty="0">
                <a:solidFill>
                  <a:srgbClr val="990000"/>
                </a:solidFill>
                <a:latin typeface="Arial" charset="0"/>
              </a:rPr>
              <a:t>od 20 Hz do 20 kHz</a:t>
            </a:r>
            <a:r>
              <a:rPr lang="vi-VN" altLang="en-US" sz="1000" dirty="0">
                <a:solidFill>
                  <a:srgbClr val="000066"/>
                </a:solidFill>
                <a:latin typeface="Arial" charset="0"/>
              </a:rPr>
              <a:t>. </a:t>
            </a:r>
            <a:endParaRPr lang="en-US" altLang="en-US" sz="1000" dirty="0">
              <a:solidFill>
                <a:srgbClr val="000066"/>
              </a:solidFill>
              <a:latin typeface="Arial" charset="0"/>
            </a:endParaRPr>
          </a:p>
          <a:p>
            <a:pPr algn="just">
              <a:spcBef>
                <a:spcPts val="600"/>
              </a:spcBef>
            </a:pPr>
            <a:r>
              <a:rPr lang="vi-VN" altLang="en-US" sz="1000" dirty="0">
                <a:solidFill>
                  <a:srgbClr val="000066"/>
                </a:solidFill>
                <a:latin typeface="Arial" charset="0"/>
              </a:rPr>
              <a:t>Mlađe osobe mogu ponekad da čuju i frekvencije veće od 20 kHz, dok osobe starije od 50 godina retko čuju frekvencije veće od 15 kHz, a ponekad i ne veće od 8 kHz</a:t>
            </a:r>
            <a:r>
              <a:rPr lang="x-none" altLang="en-US" sz="1000" dirty="0">
                <a:solidFill>
                  <a:srgbClr val="000066"/>
                </a:solidFill>
                <a:latin typeface="Arial" charset="0"/>
              </a:rPr>
              <a:t>.</a:t>
            </a:r>
            <a:endParaRPr lang="hr-HR" altLang="en-US" sz="1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586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1000" dirty="0">
                <a:solidFill>
                  <a:srgbClr val="000066"/>
                </a:solidFill>
              </a:rPr>
              <a:t>Zahvaljujući velikom dinamičkom opsegu, ljudsko uvo može da registruje zvučne signale u opsegu od praga čujnosti do praga bola.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1000" b="1" dirty="0">
                <a:solidFill>
                  <a:srgbClr val="990000"/>
                </a:solidFill>
              </a:rPr>
              <a:t>Prag čujnosti </a:t>
            </a:r>
            <a:r>
              <a:rPr lang="hr-HR" altLang="en-US" sz="1000" dirty="0">
                <a:solidFill>
                  <a:srgbClr val="000066"/>
                </a:solidFill>
              </a:rPr>
              <a:t>predstavlja najniži zvučni pritisak (intenzitet zvuka) koji ljudsko uvo može da registruje. Prag čujnosti zavisi od frekvencije i predstavlja se krivom praga čujnosti. Prag čujnosti na </a:t>
            </a:r>
            <a:r>
              <a:rPr lang="hr-HR" altLang="en-US" sz="1000" dirty="0">
                <a:solidFill>
                  <a:srgbClr val="990000"/>
                </a:solidFill>
              </a:rPr>
              <a:t>1000 Hz </a:t>
            </a:r>
            <a:r>
              <a:rPr lang="hr-HR" altLang="en-US" sz="1000" dirty="0">
                <a:solidFill>
                  <a:srgbClr val="000066"/>
                </a:solidFill>
              </a:rPr>
              <a:t>ima vrednosti</a:t>
            </a:r>
            <a:r>
              <a:rPr lang="hr-HR" altLang="en-US" sz="1000" baseline="0" dirty="0">
                <a:solidFill>
                  <a:srgbClr val="000066"/>
                </a:solidFill>
              </a:rPr>
              <a:t> </a:t>
            </a:r>
            <a:r>
              <a:rPr lang="hr-HR" altLang="en-US" sz="1000" i="1" baseline="0" dirty="0">
                <a:solidFill>
                  <a:srgbClr val="990000"/>
                </a:solidFill>
              </a:rPr>
              <a:t>p</a:t>
            </a:r>
            <a:r>
              <a:rPr lang="hr-HR" altLang="en-US" sz="1000" baseline="-25000" dirty="0">
                <a:solidFill>
                  <a:srgbClr val="990000"/>
                </a:solidFill>
              </a:rPr>
              <a:t>0</a:t>
            </a:r>
            <a:r>
              <a:rPr lang="hr-HR" altLang="en-US" sz="1000" baseline="0" dirty="0">
                <a:solidFill>
                  <a:srgbClr val="000066"/>
                </a:solidFill>
              </a:rPr>
              <a:t> i </a:t>
            </a:r>
            <a:r>
              <a:rPr lang="hr-HR" altLang="en-US" sz="1000" i="1" baseline="0" dirty="0">
                <a:solidFill>
                  <a:srgbClr val="990000"/>
                </a:solidFill>
              </a:rPr>
              <a:t>I</a:t>
            </a:r>
            <a:r>
              <a:rPr lang="hr-HR" altLang="en-US" sz="1000" baseline="-25000" dirty="0">
                <a:solidFill>
                  <a:srgbClr val="990000"/>
                </a:solidFill>
              </a:rPr>
              <a:t>0</a:t>
            </a:r>
            <a:r>
              <a:rPr lang="hr-HR" altLang="en-US" sz="1000" baseline="0" dirty="0">
                <a:solidFill>
                  <a:srgbClr val="000066"/>
                </a:solidFill>
              </a:rPr>
              <a:t>.</a:t>
            </a:r>
            <a:endParaRPr lang="hr-HR" altLang="en-US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1000" dirty="0">
                <a:solidFill>
                  <a:srgbClr val="000066"/>
                </a:solidFill>
              </a:rPr>
              <a:t>Na ostalim frekvencijama prag čujnosti zavisi od frekvencije: </a:t>
            </a:r>
          </a:p>
          <a:p>
            <a:pPr marL="171450" marR="0" indent="-1714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altLang="en-US" sz="1000" dirty="0">
                <a:solidFill>
                  <a:srgbClr val="990000"/>
                </a:solidFill>
              </a:rPr>
              <a:t>Na niskim frekvencijama </a:t>
            </a:r>
            <a:r>
              <a:rPr lang="sl-SI" altLang="en-US" sz="1000" dirty="0">
                <a:solidFill>
                  <a:srgbClr val="000066"/>
                </a:solidFill>
              </a:rPr>
              <a:t>se pobuđuje cela bazilarna membrana, pa je potrebna veća energija za njeno pokretanje, tako da je </a:t>
            </a:r>
            <a:r>
              <a:rPr lang="sl-SI" altLang="en-US" sz="1000" dirty="0">
                <a:solidFill>
                  <a:srgbClr val="990000"/>
                </a:solidFill>
              </a:rPr>
              <a:t>prag čujnosti viši</a:t>
            </a:r>
            <a:r>
              <a:rPr lang="sl-SI" altLang="en-US" sz="1000" dirty="0">
                <a:solidFill>
                  <a:srgbClr val="000066"/>
                </a:solidFill>
              </a:rPr>
              <a:t>. </a:t>
            </a:r>
            <a:endParaRPr lang="hr-HR" altLang="en-US" sz="1000" dirty="0">
              <a:solidFill>
                <a:srgbClr val="000066"/>
              </a:solidFill>
            </a:endParaRPr>
          </a:p>
          <a:p>
            <a:pPr marL="171450" marR="0" indent="-1714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altLang="en-US" sz="1000" dirty="0">
                <a:solidFill>
                  <a:srgbClr val="990000"/>
                </a:solidFill>
              </a:rPr>
              <a:t>Na višim frekvencijama </a:t>
            </a:r>
            <a:r>
              <a:rPr lang="sl-SI" altLang="en-US" sz="1000" dirty="0">
                <a:solidFill>
                  <a:srgbClr val="000066"/>
                </a:solidFill>
              </a:rPr>
              <a:t>se pobuđuje samo deo bazilarne membrane koji može da pokrene manji deo energije, tako da je </a:t>
            </a:r>
            <a:r>
              <a:rPr lang="sl-SI" altLang="en-US" sz="1000" dirty="0">
                <a:solidFill>
                  <a:srgbClr val="990000"/>
                </a:solidFill>
              </a:rPr>
              <a:t>prag čujnosti niži</a:t>
            </a:r>
            <a:r>
              <a:rPr lang="sl-SI" altLang="en-US" sz="1000" dirty="0">
                <a:solidFill>
                  <a:srgbClr val="000066"/>
                </a:solidFill>
              </a:rPr>
              <a:t>, izuzev na veoma visokim frekvencijama.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1000" b="1" dirty="0">
                <a:solidFill>
                  <a:srgbClr val="990000"/>
                </a:solidFill>
              </a:rPr>
              <a:t>Prag bola </a:t>
            </a:r>
            <a:r>
              <a:rPr lang="hr-HR" altLang="en-US" sz="1000" dirty="0">
                <a:solidFill>
                  <a:srgbClr val="000066"/>
                </a:solidFill>
              </a:rPr>
              <a:t>predstavlja najviši zvučni pritisak </a:t>
            </a:r>
            <a:r>
              <a:rPr lang="hr-HR" altLang="en-US" sz="1000" i="1" dirty="0">
                <a:solidFill>
                  <a:srgbClr val="990000"/>
                </a:solidFill>
              </a:rPr>
              <a:t>p</a:t>
            </a:r>
            <a:r>
              <a:rPr lang="hr-HR" altLang="en-US" sz="1000" dirty="0">
                <a:solidFill>
                  <a:srgbClr val="000066"/>
                </a:solidFill>
              </a:rPr>
              <a:t> ili intenzitet zvuka</a:t>
            </a:r>
            <a:r>
              <a:rPr lang="hr-HR" altLang="en-US" sz="1000" baseline="0" dirty="0">
                <a:solidFill>
                  <a:srgbClr val="000066"/>
                </a:solidFill>
              </a:rPr>
              <a:t> </a:t>
            </a:r>
            <a:r>
              <a:rPr lang="hr-HR" altLang="en-US" sz="1000" i="1" baseline="0" dirty="0">
                <a:solidFill>
                  <a:srgbClr val="990000"/>
                </a:solidFill>
              </a:rPr>
              <a:t>I</a:t>
            </a:r>
            <a:r>
              <a:rPr lang="hr-HR" altLang="en-US" sz="1000" dirty="0">
                <a:solidFill>
                  <a:srgbClr val="000066"/>
                </a:solidFill>
              </a:rPr>
              <a:t> koji ljudsko uvo može da registruje a da ne dođe do oštećenja organa sluha i neprijatnog osećaja bola. Prag bola zavisi od frekvencije</a:t>
            </a:r>
            <a:r>
              <a:rPr lang="hr-HR" altLang="en-US" sz="10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altLang="en-US" sz="1000" dirty="0">
                <a:solidFill>
                  <a:srgbClr val="000066"/>
                </a:solidFill>
              </a:rPr>
              <a:t>i predstavlja se </a:t>
            </a:r>
            <a:r>
              <a:rPr lang="hr-HR" altLang="en-US" sz="1000" dirty="0">
                <a:solidFill>
                  <a:srgbClr val="990000"/>
                </a:solidFill>
              </a:rPr>
              <a:t>krivom praga bola</a:t>
            </a:r>
            <a:r>
              <a:rPr lang="hr-HR" altLang="en-US" sz="1000" dirty="0">
                <a:solidFill>
                  <a:srgbClr val="000066"/>
                </a:solidFill>
              </a:rPr>
              <a:t>.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1000" dirty="0">
                <a:solidFill>
                  <a:srgbClr val="000066"/>
                </a:solidFill>
              </a:rPr>
              <a:t>Pragu bola na 1000 Hz odgovara vrednost za zvučni pritisak koja je za 10</a:t>
            </a:r>
            <a:r>
              <a:rPr lang="hr-HR" altLang="en-US" sz="1000" baseline="30000" dirty="0">
                <a:solidFill>
                  <a:srgbClr val="000066"/>
                </a:solidFill>
              </a:rPr>
              <a:t>6</a:t>
            </a:r>
            <a:r>
              <a:rPr lang="hr-HR" altLang="en-US" sz="1000" dirty="0">
                <a:solidFill>
                  <a:srgbClr val="000066"/>
                </a:solidFill>
              </a:rPr>
              <a:t> puta veća od praga čujnosti (za intenzitet zvuka: 10</a:t>
            </a:r>
            <a:r>
              <a:rPr lang="hr-HR" altLang="en-US" sz="1000" baseline="30000" dirty="0">
                <a:solidFill>
                  <a:srgbClr val="000066"/>
                </a:solidFill>
              </a:rPr>
              <a:t>12</a:t>
            </a:r>
            <a:r>
              <a:rPr lang="hr-HR" altLang="en-US" sz="1000" dirty="0">
                <a:solidFill>
                  <a:srgbClr val="000066"/>
                </a:solidFill>
              </a:rPr>
              <a:t> puta).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altLang="en-US" sz="1000" b="1" dirty="0">
                <a:solidFill>
                  <a:srgbClr val="990000"/>
                </a:solidFill>
                <a:effectLst/>
                <a:latin typeface="Arial" charset="0"/>
              </a:rPr>
              <a:t>Dinamički opseg čujnosti ljudskog </a:t>
            </a:r>
            <a:r>
              <a:rPr lang="hr-HR" altLang="en-US" sz="1000" b="1" dirty="0" err="1">
                <a:solidFill>
                  <a:srgbClr val="990000"/>
                </a:solidFill>
                <a:effectLst/>
                <a:latin typeface="Arial" charset="0"/>
              </a:rPr>
              <a:t>uva</a:t>
            </a:r>
            <a:r>
              <a:rPr lang="hr-HR" altLang="en-US" sz="1000" b="1" dirty="0">
                <a:solidFill>
                  <a:srgbClr val="990000"/>
                </a:solidFill>
                <a:effectLst/>
                <a:latin typeface="Arial" charset="0"/>
              </a:rPr>
              <a:t> </a:t>
            </a:r>
            <a:r>
              <a:rPr lang="hr-HR" altLang="en-US" sz="1000" b="0" dirty="0">
                <a:solidFill>
                  <a:srgbClr val="000066"/>
                </a:solidFill>
                <a:effectLst/>
                <a:latin typeface="Arial" charset="0"/>
              </a:rPr>
              <a:t>za zvuk frekvencije 1000 Hz obuhvata </a:t>
            </a:r>
            <a:r>
              <a:rPr lang="hr-HR" altLang="en-US" sz="1000" b="0" dirty="0" err="1">
                <a:solidFill>
                  <a:srgbClr val="000066"/>
                </a:solidFill>
                <a:effectLst/>
                <a:latin typeface="Arial" charset="0"/>
              </a:rPr>
              <a:t>vrednosti</a:t>
            </a:r>
            <a:r>
              <a:rPr lang="hr-HR" altLang="en-US" sz="1000" b="0" dirty="0">
                <a:solidFill>
                  <a:srgbClr val="000066"/>
                </a:solidFill>
                <a:effectLst/>
                <a:latin typeface="Arial" charset="0"/>
              </a:rPr>
              <a:t> za zvučni pritisak, intenzitet zvuka i nivo zvuka između praga čujnosti i praga bola.</a:t>
            </a:r>
            <a:endParaRPr lang="hr-HR" altLang="en-US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r-HR" altLang="en-U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42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endParaRPr lang="en-US" sz="10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6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altLang="en-US" sz="1000" i="1" dirty="0">
                <a:solidFill>
                  <a:srgbClr val="990000"/>
                </a:solidFill>
                <a:cs typeface="Times New Roman" pitchFamily="18" charset="0"/>
              </a:rPr>
              <a:t>P</a:t>
            </a:r>
            <a:r>
              <a:rPr lang="en-GB" altLang="en-US" sz="1000" i="1" dirty="0" err="1">
                <a:solidFill>
                  <a:srgbClr val="990000"/>
                </a:solidFill>
                <a:cs typeface="Times New Roman" pitchFamily="18" charset="0"/>
              </a:rPr>
              <a:t>erceptio</a:t>
            </a:r>
            <a:r>
              <a:rPr lang="en-GB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RS" altLang="en-US" sz="1000" dirty="0">
                <a:solidFill>
                  <a:srgbClr val="000066"/>
                </a:solidFill>
                <a:cs typeface="Times New Roman" pitchFamily="18" charset="0"/>
              </a:rPr>
              <a:t>-  </a:t>
            </a:r>
            <a:r>
              <a:rPr lang="x-none" altLang="en-US" sz="1000" dirty="0">
                <a:solidFill>
                  <a:srgbClr val="990000"/>
                </a:solidFill>
                <a:cs typeface="Times New Roman" pitchFamily="18" charset="0"/>
              </a:rPr>
              <a:t>primanje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 ili </a:t>
            </a:r>
            <a:r>
              <a:rPr lang="en-GB" altLang="en-US" sz="1000" dirty="0" err="1">
                <a:solidFill>
                  <a:srgbClr val="990000"/>
                </a:solidFill>
                <a:cs typeface="Times New Roman" pitchFamily="18" charset="0"/>
              </a:rPr>
              <a:t>opažanje</a:t>
            </a:r>
            <a:r>
              <a:rPr lang="en-GB" alt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GB" altLang="en-US" sz="1000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1000" dirty="0">
                <a:solidFill>
                  <a:srgbClr val="000066"/>
                </a:solidFill>
                <a:cs typeface="Times New Roman" pitchFamily="18" charset="0"/>
              </a:rPr>
              <a:t>Prema jednoj od definicija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,</a:t>
            </a:r>
            <a:r>
              <a:rPr lang="vi-VN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vi-VN" altLang="en-US" sz="1000" dirty="0">
                <a:solidFill>
                  <a:srgbClr val="990000"/>
                </a:solidFill>
                <a:cs typeface="Times New Roman" pitchFamily="18" charset="0"/>
              </a:rPr>
              <a:t>percepcija</a:t>
            </a:r>
            <a:r>
              <a:rPr lang="vi-VN" altLang="en-US" sz="1000" dirty="0">
                <a:solidFill>
                  <a:srgbClr val="000066"/>
                </a:solidFill>
                <a:cs typeface="Times New Roman" pitchFamily="18" charset="0"/>
              </a:rPr>
              <a:t> je nesvesni proces kojim mozak organizuje podatke dospele od strane raznih čula, 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a </a:t>
            </a:r>
            <a:r>
              <a:rPr lang="vi-VN" altLang="en-US" sz="1000" dirty="0">
                <a:solidFill>
                  <a:srgbClr val="000066"/>
                </a:solidFill>
                <a:cs typeface="Times New Roman" pitchFamily="18" charset="0"/>
              </a:rPr>
              <a:t>zatim ih interpretira stvarajući smislenu celinu. </a:t>
            </a:r>
            <a:endParaRPr lang="en-GB" altLang="en-US" sz="1000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5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sr-Latn-RS" sz="1000" dirty="0">
                <a:solidFill>
                  <a:srgbClr val="000066"/>
                </a:solidFill>
              </a:rPr>
              <a:t>Organ sluha čine spoljašnje, srednje i unutrašnje uvo, sa sledećim elementima: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sr-Latn-RS" sz="1000" dirty="0">
                <a:solidFill>
                  <a:srgbClr val="000066"/>
                </a:solidFill>
              </a:rPr>
              <a:t>Ušna školjka,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sr-Latn-RS" sz="1000" dirty="0">
                <a:solidFill>
                  <a:srgbClr val="000066"/>
                </a:solidFill>
              </a:rPr>
              <a:t>Slušni kanal,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sr-Latn-RS" sz="1000" dirty="0">
                <a:solidFill>
                  <a:srgbClr val="000066"/>
                </a:solidFill>
              </a:rPr>
              <a:t>Bubna opna,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sr-Latn-RS" sz="1000" dirty="0">
                <a:solidFill>
                  <a:srgbClr val="000066"/>
                </a:solidFill>
              </a:rPr>
              <a:t>Slušne koščice (čekić, nakovanj, uzengija),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sr-Latn-RS" sz="1000" dirty="0">
                <a:solidFill>
                  <a:srgbClr val="000066"/>
                </a:solidFill>
              </a:rPr>
              <a:t>Puž.</a:t>
            </a:r>
          </a:p>
          <a:p>
            <a:pPr algn="just"/>
            <a:endParaRPr lang="sr-Latn-R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42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sr-Latn-RS" sz="1000" b="1" dirty="0">
                <a:solidFill>
                  <a:srgbClr val="990000"/>
                </a:solidFill>
              </a:rPr>
              <a:t>Spoljašnje uvo </a:t>
            </a:r>
            <a:r>
              <a:rPr lang="sr-Latn-RS" sz="1000" dirty="0">
                <a:solidFill>
                  <a:srgbClr val="000066"/>
                </a:solidFill>
              </a:rPr>
              <a:t>čine: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sr-Latn-RS" sz="1000" dirty="0">
                <a:solidFill>
                  <a:srgbClr val="000066"/>
                </a:solidFill>
              </a:rPr>
              <a:t>Ušna školjka,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sr-Latn-RS" sz="1000" dirty="0">
                <a:solidFill>
                  <a:srgbClr val="000066"/>
                </a:solidFill>
              </a:rPr>
              <a:t>Slušni kanal i 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sr-Latn-RS" sz="1000" dirty="0">
                <a:solidFill>
                  <a:srgbClr val="000066"/>
                </a:solidFill>
              </a:rPr>
              <a:t>Bubna opna.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990000"/>
                </a:solidFill>
              </a:rPr>
              <a:t>Ušna školjka </a:t>
            </a:r>
            <a:r>
              <a:rPr lang="sl-SI" altLang="en-US" sz="1000" dirty="0">
                <a:solidFill>
                  <a:srgbClr val="000066"/>
                </a:solidFill>
              </a:rPr>
              <a:t>- osnovne funkcije: </a:t>
            </a:r>
            <a:endParaRPr lang="en-GB" altLang="en-US" sz="1000" dirty="0">
              <a:solidFill>
                <a:srgbClr val="000066"/>
              </a:solidFill>
            </a:endParaRPr>
          </a:p>
          <a:p>
            <a:pPr marL="180000" indent="-180000" algn="just">
              <a:spcBef>
                <a:spcPct val="50000"/>
              </a:spcBef>
              <a:buFont typeface="+mj-lt"/>
              <a:buAutoNum type="arabicPeriod"/>
            </a:pP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P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rikupljanj</a:t>
            </a:r>
            <a:r>
              <a:rPr lang="sr-Latn-CS" altLang="en-US" sz="1000" dirty="0">
                <a:solidFill>
                  <a:srgbClr val="000066"/>
                </a:solidFill>
              </a:rPr>
              <a:t>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r-Latn-CS" altLang="en-US" sz="1000" dirty="0">
                <a:solidFill>
                  <a:srgbClr val="000066"/>
                </a:solidFill>
              </a:rPr>
              <a:t>č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ne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energije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na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ulazu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u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slušni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kanal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i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usmeravanje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ka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slu</a:t>
            </a:r>
            <a:r>
              <a:rPr lang="sl-SI" altLang="en-US" sz="1000" dirty="0">
                <a:solidFill>
                  <a:srgbClr val="000066"/>
                </a:solidFill>
              </a:rPr>
              <a:t>š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nom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kanalu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;</a:t>
            </a:r>
          </a:p>
          <a:p>
            <a:pPr marL="180000" indent="-180000" algn="just">
              <a:spcBef>
                <a:spcPct val="50000"/>
              </a:spcBef>
              <a:buFont typeface="+mj-lt"/>
              <a:buAutoNum type="arabicPeriod"/>
            </a:pP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B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olj</a:t>
            </a:r>
            <a:r>
              <a:rPr lang="sr-Latn-CS" altLang="en-US" sz="1000" dirty="0">
                <a:solidFill>
                  <a:srgbClr val="000066"/>
                </a:solidFill>
              </a:rPr>
              <a:t>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orijentacij</a:t>
            </a:r>
            <a:r>
              <a:rPr lang="sr-Latn-CS" altLang="en-US" sz="1000" dirty="0">
                <a:solidFill>
                  <a:srgbClr val="000066"/>
                </a:solidFill>
              </a:rPr>
              <a:t>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u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prostoru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;</a:t>
            </a:r>
            <a:endParaRPr lang="en-US" altLang="en-US" sz="1000" dirty="0">
              <a:solidFill>
                <a:srgbClr val="000066"/>
              </a:solidFill>
              <a:cs typeface="Times New Roman" pitchFamily="18" charset="0"/>
            </a:endParaRPr>
          </a:p>
          <a:p>
            <a:pPr marL="180000" indent="-180000" algn="just">
              <a:spcBef>
                <a:spcPct val="50000"/>
              </a:spcBef>
              <a:buFont typeface="+mj-lt"/>
              <a:buAutoNum type="arabicPeriod"/>
            </a:pP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S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pre</a:t>
            </a:r>
            <a:r>
              <a:rPr lang="sr-Latn-CS" altLang="en-US" sz="1000" dirty="0">
                <a:solidFill>
                  <a:srgbClr val="000066"/>
                </a:solidFill>
              </a:rPr>
              <a:t>č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avanj</a:t>
            </a:r>
            <a:r>
              <a:rPr lang="sr-Latn-CS" altLang="en-US" sz="1000" dirty="0">
                <a:solidFill>
                  <a:srgbClr val="000066"/>
                </a:solidFill>
              </a:rPr>
              <a:t>e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povratnog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dejstva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sopstvenog</a:t>
            </a:r>
            <a:r>
              <a:rPr lang="en-US" altLang="en-US" sz="1000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000" dirty="0" err="1">
                <a:solidFill>
                  <a:srgbClr val="000066"/>
                </a:solidFill>
                <a:cs typeface="Times New Roman" pitchFamily="18" charset="0"/>
              </a:rPr>
              <a:t>glasa</a:t>
            </a:r>
            <a:r>
              <a:rPr lang="x-none" altLang="en-US" sz="1000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11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990000"/>
                </a:solidFill>
              </a:rPr>
              <a:t>Slušni kanal </a:t>
            </a:r>
            <a:r>
              <a:rPr lang="sl-SI" altLang="en-US" sz="1000" dirty="0">
                <a:solidFill>
                  <a:srgbClr val="000066"/>
                </a:solidFill>
              </a:rPr>
              <a:t>- osnovne karakteristike: </a:t>
            </a:r>
            <a:endParaRPr lang="en-GB" altLang="en-US" sz="1000" dirty="0">
              <a:solidFill>
                <a:srgbClr val="000066"/>
              </a:solidFill>
            </a:endParaRPr>
          </a:p>
          <a:p>
            <a:pPr marL="180000" marR="0" indent="-180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r-Latn-CS" altLang="en-US" sz="1000" dirty="0">
                <a:solidFill>
                  <a:srgbClr val="000066"/>
                </a:solidFill>
              </a:rPr>
              <a:t>Dužina: 25 do 27 mm, površina poprečnog preseka: 30 do 35 mm</a:t>
            </a:r>
            <a:r>
              <a:rPr lang="sr-Latn-CS" altLang="en-US" sz="1000" baseline="30000" dirty="0">
                <a:solidFill>
                  <a:srgbClr val="000066"/>
                </a:solidFill>
              </a:rPr>
              <a:t>2</a:t>
            </a:r>
            <a:r>
              <a:rPr lang="sr-Latn-CS" altLang="en-US" sz="1000" dirty="0">
                <a:solidFill>
                  <a:srgbClr val="000066"/>
                </a:solidFill>
              </a:rPr>
              <a:t>.</a:t>
            </a:r>
            <a:endParaRPr lang="en-US" altLang="en-US" sz="1000" baseline="30000" dirty="0">
              <a:solidFill>
                <a:srgbClr val="000066"/>
              </a:solidFill>
            </a:endParaRPr>
          </a:p>
          <a:p>
            <a:pPr marL="180000" marR="0" indent="-180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r-Latn-CS" altLang="en-US" sz="1000" dirty="0">
                <a:solidFill>
                  <a:srgbClr val="000066"/>
                </a:solidFill>
              </a:rPr>
              <a:t>Kroz kanal se prostiru longitudinalni talasi.</a:t>
            </a:r>
            <a:endParaRPr lang="en-US" altLang="en-US" sz="1000" baseline="30000" dirty="0">
              <a:solidFill>
                <a:srgbClr val="000066"/>
              </a:solidFill>
            </a:endParaRPr>
          </a:p>
          <a:p>
            <a:pPr marL="180000" marR="0" indent="-180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r-Latn-CS" altLang="en-US" sz="1000" dirty="0">
                <a:solidFill>
                  <a:srgbClr val="000066"/>
                </a:solidFill>
              </a:rPr>
              <a:t>Zajedno sa ušnom školjkom čini sklop sličan levku sa rezonatorskim osobinama.</a:t>
            </a:r>
            <a:endParaRPr lang="en-US" altLang="en-US" sz="1000" baseline="30000" dirty="0">
              <a:solidFill>
                <a:srgbClr val="000066"/>
              </a:solidFill>
            </a:endParaRPr>
          </a:p>
          <a:p>
            <a:pPr marL="180000" marR="0" indent="-180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r-Latn-CS" altLang="en-US" sz="1000" dirty="0">
                <a:solidFill>
                  <a:srgbClr val="000066"/>
                </a:solidFill>
              </a:rPr>
              <a:t>Pojačava zvuk na srednjim i visokim frekvencijama.</a:t>
            </a:r>
            <a:endParaRPr lang="en-US" altLang="en-US" sz="1000" baseline="30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39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en-US" sz="1000" dirty="0">
                <a:solidFill>
                  <a:srgbClr val="990000"/>
                </a:solidFill>
              </a:rPr>
              <a:t>Bubna opna </a:t>
            </a:r>
            <a:r>
              <a:rPr lang="sl-SI" altLang="en-US" sz="1000" dirty="0">
                <a:solidFill>
                  <a:srgbClr val="000066"/>
                </a:solidFill>
              </a:rPr>
              <a:t>- osnovne karakteristike: </a:t>
            </a:r>
            <a:endParaRPr lang="en-GB" altLang="en-US" sz="1000" dirty="0">
              <a:solidFill>
                <a:srgbClr val="000066"/>
              </a:solidFill>
            </a:endParaRPr>
          </a:p>
          <a:p>
            <a:pPr marL="180000" indent="-180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altLang="en-US" sz="1000" dirty="0">
                <a:solidFill>
                  <a:srgbClr val="000066"/>
                </a:solidFill>
              </a:rPr>
              <a:t>Vrši prijem, transformaciju i prenos zvučne enrgije iz spoljašnjeg uva ka srednjem uvu.</a:t>
            </a:r>
          </a:p>
          <a:p>
            <a:pPr marL="180000" indent="-180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altLang="en-US" sz="1000" dirty="0">
                <a:solidFill>
                  <a:srgbClr val="000066"/>
                </a:solidFill>
              </a:rPr>
              <a:t>Eliptična membrana debljine oko 0.1 mm: veća osa elipse 1 cm, manja osa 0.85 cm.</a:t>
            </a:r>
          </a:p>
          <a:p>
            <a:pPr marL="180000" indent="-180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CS" altLang="en-US" sz="1000" dirty="0">
                <a:solidFill>
                  <a:srgbClr val="000066"/>
                </a:solidFill>
              </a:rPr>
              <a:t>Rezonantna frekvencija između 1.2 kHz i 1.4 kHz.</a:t>
            </a:r>
            <a:endParaRPr lang="sr-Latn-R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92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r>
              <a:rPr lang="sr-Latn-CS" altLang="en-US" sz="1000" b="1" dirty="0">
                <a:solidFill>
                  <a:srgbClr val="990000"/>
                </a:solidFill>
              </a:rPr>
              <a:t>Srednje uvo </a:t>
            </a:r>
            <a:r>
              <a:rPr lang="sr-Latn-CS" altLang="en-US" sz="1000" dirty="0">
                <a:solidFill>
                  <a:srgbClr val="000066"/>
                </a:solidFill>
              </a:rPr>
              <a:t>– osnovni delovi: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sr-Latn-CS" altLang="en-US" sz="1000" dirty="0">
                <a:solidFill>
                  <a:srgbClr val="000066"/>
                </a:solidFill>
              </a:rPr>
              <a:t>Čekić,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sr-Latn-CS" altLang="en-US" sz="1000" dirty="0">
                <a:solidFill>
                  <a:srgbClr val="000066"/>
                </a:solidFill>
              </a:rPr>
              <a:t>Nakovanj,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sr-Latn-CS" altLang="en-US" sz="1000" dirty="0">
                <a:solidFill>
                  <a:srgbClr val="000066"/>
                </a:solidFill>
              </a:rPr>
              <a:t>Uzengija.</a:t>
            </a:r>
          </a:p>
          <a:p>
            <a:pPr algn="just">
              <a:spcBef>
                <a:spcPts val="600"/>
              </a:spcBef>
            </a:pPr>
            <a:r>
              <a:rPr lang="sr-Latn-CS" altLang="en-US" sz="1000" dirty="0">
                <a:solidFill>
                  <a:srgbClr val="000066"/>
                </a:solidFill>
              </a:rPr>
              <a:t>Eustahijeva cev </a:t>
            </a:r>
            <a:r>
              <a:rPr lang="hr-HR" altLang="en-US" sz="1000" dirty="0">
                <a:solidFill>
                  <a:srgbClr val="000066"/>
                </a:solidFill>
              </a:rPr>
              <a:t>služi za izjednačavanje statičkog pritiska unutrašnjeg i spoljašnjeg uva na nivou atmosferskog pritiska. Duga je oko 3 cm, površine popr. preseka oko 0.5 do 0.1 cm</a:t>
            </a:r>
            <a:r>
              <a:rPr lang="hr-HR" altLang="en-US" sz="1000" baseline="30000" dirty="0">
                <a:solidFill>
                  <a:srgbClr val="000066"/>
                </a:solidFill>
              </a:rPr>
              <a:t>2</a:t>
            </a:r>
            <a:r>
              <a:rPr lang="hr-HR" altLang="en-US" sz="1000" dirty="0">
                <a:solidFill>
                  <a:srgbClr val="000066"/>
                </a:solidFill>
              </a:rPr>
              <a:t>.</a:t>
            </a:r>
            <a:endParaRPr lang="en-GB" altLang="en-U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0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56FA2-2A5D-4F04-B3F5-ED91F209E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68299-1286-40F6-9E1F-11A0D96CB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7E48E-D68E-4163-B136-7569770B6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7239D5-941A-4DAE-80AD-AB1EF69AA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D1731-C9A3-4F89-A560-0E83C7782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C604B-4EBC-46DD-9418-F144C783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A1BA-6CF0-400C-B56E-B3CA2F9C9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5A11D-576C-4D9A-9DA6-D38E3259E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8503-57FF-4909-9B91-1B0AAFD22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8B5CE-0C96-4DC9-AF7B-DE6827236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2240-3A97-4B11-8700-BED4F2AC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65FDE-E77F-45F0-97F9-5A395446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57A9E-CD85-4C99-AE6A-7CFBD3861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A8C294-8870-49FD-BC00-86C6AEA0E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36.jpeg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35696" y="334259"/>
            <a:ext cx="54726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UNIVERZITET U NIŠU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FAKULTET ZAŠTITE NA RADU U NIŠU</a:t>
            </a:r>
            <a:endParaRPr lang="en-US" sz="2000" kern="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7451352" y="188640"/>
          <a:ext cx="10810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6624720" imgH="6624720" progId="CorelDRAW.Graphic.14">
                  <p:embed/>
                </p:oleObj>
              </mc:Choice>
              <mc:Fallback>
                <p:oleObj name="CorelDRAW" r:id="rId3" imgW="6624720" imgH="6624720" progId="CorelDRAW.Graphic.1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52" y="188640"/>
                        <a:ext cx="10810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" descr="univerzitet-Logo-bitmapa-300x3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864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41277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876925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564904"/>
            <a:ext cx="7772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4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BUKA I VIBRACIJE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087724" y="3501008"/>
            <a:ext cx="49685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- PREZENTACIJA</a:t>
            </a: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 PREDAVANJA -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339752" y="6021288"/>
            <a:ext cx="4464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Dr Darko Mihajlov, </a:t>
            </a:r>
            <a:r>
              <a:rPr lang="sr-Latn-CS" sz="1800" kern="0" dirty="0" err="1">
                <a:solidFill>
                  <a:srgbClr val="000066"/>
                </a:solidFill>
                <a:latin typeface="Arial Black" pitchFamily="34" charset="0"/>
              </a:rPr>
              <a:t>vanr</a:t>
            </a: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. prof.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Dr Momir Praščević, red. prof.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02000" y="4077072"/>
            <a:ext cx="774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000" kern="0" dirty="0">
                <a:solidFill>
                  <a:srgbClr val="A50021"/>
                </a:solidFill>
                <a:latin typeface="Arial Black" pitchFamily="34" charset="0"/>
              </a:rPr>
              <a:t>PERCEPCIJA</a:t>
            </a: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Black" pitchFamily="34" charset="0"/>
              </a:rPr>
              <a:t> ZVUKA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Organ sluha – srednje uvo</a:t>
            </a: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271264" y="1043444"/>
            <a:ext cx="4876800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altLang="en-US" sz="1800" b="1" dirty="0">
                <a:solidFill>
                  <a:srgbClr val="990000"/>
                </a:solidFill>
              </a:rPr>
              <a:t>Srednje uvo </a:t>
            </a:r>
            <a:r>
              <a:rPr lang="sl-SI" altLang="en-US" sz="1800" b="1" dirty="0">
                <a:solidFill>
                  <a:srgbClr val="000066"/>
                </a:solidFill>
              </a:rPr>
              <a:t>-  o</a:t>
            </a:r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snovne funkcije: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sr-Latn-CS" altLang="en-US" sz="1800" b="1" dirty="0">
                <a:solidFill>
                  <a:srgbClr val="000066"/>
                </a:solidFill>
              </a:rPr>
              <a:t>  V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erodostoj</a:t>
            </a:r>
            <a:r>
              <a:rPr lang="sr-Latn-R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an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prenos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CS" altLang="en-US" sz="1800" b="1" dirty="0">
                <a:solidFill>
                  <a:srgbClr val="000066"/>
                </a:solidFill>
              </a:rPr>
              <a:t>i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poja</a:t>
            </a:r>
            <a:r>
              <a:rPr lang="sr-Latn-CS" altLang="en-US" sz="1800" b="1" dirty="0">
                <a:solidFill>
                  <a:srgbClr val="000066"/>
                </a:solidFill>
              </a:rPr>
              <a:t>č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anje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br>
              <a:rPr lang="x-none" altLang="en-US" sz="1800" b="1" dirty="0">
                <a:solidFill>
                  <a:srgbClr val="000066"/>
                </a:solidFill>
                <a:cs typeface="Times New Roman" pitchFamily="18" charset="0"/>
              </a:rPr>
            </a:br>
            <a:r>
              <a:rPr lang="x-none" altLang="en-US" sz="1800" b="1" dirty="0">
                <a:solidFill>
                  <a:srgbClr val="000066"/>
                </a:solidFill>
                <a:cs typeface="Times New Roman" pitchFamily="18" charset="0"/>
              </a:rPr>
              <a:t>    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r-Latn-CS" altLang="en-US" sz="1800" b="1" dirty="0">
                <a:solidFill>
                  <a:srgbClr val="000066"/>
                </a:solidFill>
              </a:rPr>
              <a:t>č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nog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signala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iz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sr-Latn-CS" altLang="en-US" sz="1800" b="1" dirty="0">
                <a:solidFill>
                  <a:srgbClr val="000066"/>
                </a:solidFill>
              </a:rPr>
              <a:t>slušnog kanala do </a:t>
            </a:r>
            <a:br>
              <a:rPr lang="sr-Latn-CS" altLang="en-US" sz="1800" b="1" dirty="0">
                <a:solidFill>
                  <a:srgbClr val="000066"/>
                </a:solidFill>
              </a:rPr>
            </a:br>
            <a:r>
              <a:rPr lang="sr-Latn-CS" altLang="en-US" sz="1800" b="1" dirty="0">
                <a:solidFill>
                  <a:srgbClr val="000066"/>
                </a:solidFill>
              </a:rPr>
              <a:t>    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unutrašnjeg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uva</a:t>
            </a:r>
            <a:r>
              <a:rPr lang="x-none" altLang="en-US" sz="1800" b="1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US" altLang="en-US" sz="1800" b="1" dirty="0">
              <a:solidFill>
                <a:srgbClr val="000066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Blip>
                <a:blip r:embed="rId3"/>
              </a:buBlip>
            </a:pPr>
            <a:r>
              <a:rPr lang="x-none" altLang="en-US" sz="1800" b="1" dirty="0">
                <a:solidFill>
                  <a:srgbClr val="000066"/>
                </a:solidFill>
                <a:cs typeface="Times New Roman" pitchFamily="18" charset="0"/>
              </a:rPr>
              <a:t>  Z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aštit</a:t>
            </a:r>
            <a:r>
              <a:rPr lang="sr-Latn-CS" altLang="en-US" sz="1800" b="1" dirty="0">
                <a:solidFill>
                  <a:srgbClr val="000066"/>
                </a:solidFill>
              </a:rPr>
              <a:t>a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za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osetljive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delove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unutrašnjeg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br>
              <a:rPr lang="x-none" altLang="en-US" sz="1800" b="1" dirty="0">
                <a:solidFill>
                  <a:srgbClr val="000066"/>
                </a:solidFill>
                <a:cs typeface="Times New Roman" pitchFamily="18" charset="0"/>
              </a:rPr>
            </a:br>
            <a:r>
              <a:rPr lang="x-none" altLang="en-US" sz="1800" b="1" dirty="0">
                <a:solidFill>
                  <a:srgbClr val="000066"/>
                </a:solidFill>
                <a:cs typeface="Times New Roman" pitchFamily="18" charset="0"/>
              </a:rPr>
              <a:t>    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uva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od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naglog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prodiranja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zvu</a:t>
            </a:r>
            <a:r>
              <a:rPr lang="sr-Latn-CS" altLang="en-US" sz="1800" b="1" dirty="0">
                <a:solidFill>
                  <a:srgbClr val="000066"/>
                </a:solidFill>
              </a:rPr>
              <a:t>č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nih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br>
              <a:rPr lang="x-none" altLang="en-US" sz="1800" b="1" dirty="0">
                <a:solidFill>
                  <a:srgbClr val="000066"/>
                </a:solidFill>
                <a:cs typeface="Times New Roman" pitchFamily="18" charset="0"/>
              </a:rPr>
            </a:br>
            <a:r>
              <a:rPr lang="x-none" altLang="en-US" sz="1800" b="1" dirty="0">
                <a:solidFill>
                  <a:srgbClr val="000066"/>
                </a:solidFill>
                <a:cs typeface="Times New Roman" pitchFamily="18" charset="0"/>
              </a:rPr>
              <a:t>    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oscilacija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v</a:t>
            </a:r>
            <a:r>
              <a:rPr lang="x-none" altLang="en-US" sz="1800" b="1" dirty="0">
                <a:solidFill>
                  <a:srgbClr val="000066"/>
                </a:solidFill>
                <a:cs typeface="Times New Roman" pitchFamily="18" charset="0"/>
              </a:rPr>
              <a:t>eli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kog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intenziteta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36" name="Picture 26" descr="mitteloh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773240"/>
            <a:ext cx="3442739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Organ sluha – srednje uvo</a:t>
            </a: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179512" y="933882"/>
            <a:ext cx="8784000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altLang="en-US" sz="1800" b="1" dirty="0">
                <a:solidFill>
                  <a:srgbClr val="990000"/>
                </a:solidFill>
                <a:latin typeface="Arial" charset="0"/>
              </a:rPr>
              <a:t>Sistem slušnih koščica (čekić-nakovanj-uzengija)</a:t>
            </a:r>
            <a: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  <a:t> – osnovne funkcije: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x-none" altLang="en-US" sz="1800" b="1" dirty="0">
                <a:solidFill>
                  <a:srgbClr val="000066"/>
                </a:solidFill>
                <a:latin typeface="Arial" charset="0"/>
              </a:rPr>
              <a:t>  P</a:t>
            </a:r>
            <a:r>
              <a:rPr lang="en-US" altLang="en-US" sz="1800" b="1" dirty="0" err="1">
                <a:solidFill>
                  <a:srgbClr val="000066"/>
                </a:solidFill>
                <a:latin typeface="Arial" charset="0"/>
              </a:rPr>
              <a:t>remo</a:t>
            </a:r>
            <a: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  <a:t>šćuje šupljinu srednjeg uva - povezuje bubnu opnu i ovalni prozor.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  <a:t>  Vrši prilagođavanje male impedanse vazduha u slušnom kanalu i velike </a:t>
            </a:r>
            <a:b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</a:br>
            <a: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  <a:t>     impedanse limfne tečnosti u srednjem uvu, čime se obezbeđuje potpun </a:t>
            </a:r>
            <a:b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</a:br>
            <a: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  <a:t>     prenos energije zvuka.</a:t>
            </a:r>
            <a:endParaRPr lang="en-US" alt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7C588E7-44ED-48E3-A696-FA9412FC82C0}"/>
              </a:ext>
            </a:extLst>
          </p:cNvPr>
          <p:cNvGrpSpPr>
            <a:grpSpLocks noChangeAspect="1"/>
          </p:cNvGrpSpPr>
          <p:nvPr/>
        </p:nvGrpSpPr>
        <p:grpSpPr>
          <a:xfrm>
            <a:off x="2368838" y="3140968"/>
            <a:ext cx="4406324" cy="3345017"/>
            <a:chOff x="4644008" y="3284984"/>
            <a:chExt cx="4176464" cy="3170522"/>
          </a:xfrm>
        </p:grpSpPr>
        <p:grpSp>
          <p:nvGrpSpPr>
            <p:cNvPr id="28" name="Group 4">
              <a:extLst>
                <a:ext uri="{FF2B5EF4-FFF2-40B4-BE49-F238E27FC236}">
                  <a16:creationId xmlns:a16="http://schemas.microsoft.com/office/drawing/2014/main" id="{D92AC280-D31F-4CC7-88C9-EE81B968C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8678" y="3414111"/>
              <a:ext cx="3853330" cy="2967217"/>
              <a:chOff x="240" y="1536"/>
              <a:chExt cx="3112" cy="2371"/>
            </a:xfrm>
          </p:grpSpPr>
          <p:pic>
            <p:nvPicPr>
              <p:cNvPr id="37" name="Picture 5" descr="mittelohr2">
                <a:extLst>
                  <a:ext uri="{FF2B5EF4-FFF2-40B4-BE49-F238E27FC236}">
                    <a16:creationId xmlns:a16="http://schemas.microsoft.com/office/drawing/2014/main" id="{13CF9CBC-9D25-49CA-AC5E-B04B86F95B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0831"/>
              <a:stretch>
                <a:fillRect/>
              </a:stretch>
            </p:blipFill>
            <p:spPr bwMode="auto">
              <a:xfrm>
                <a:off x="240" y="1536"/>
                <a:ext cx="3112" cy="2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" name="Rectangle 6">
                <a:extLst>
                  <a:ext uri="{FF2B5EF4-FFF2-40B4-BE49-F238E27FC236}">
                    <a16:creationId xmlns:a16="http://schemas.microsoft.com/office/drawing/2014/main" id="{6FAEEDDA-B6A6-4FD2-8C7E-4517B63C9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3456"/>
                <a:ext cx="240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7">
                <a:extLst>
                  <a:ext uri="{FF2B5EF4-FFF2-40B4-BE49-F238E27FC236}">
                    <a16:creationId xmlns:a16="http://schemas.microsoft.com/office/drawing/2014/main" id="{FB1B54A0-3F6A-4652-9EE6-422112D18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648"/>
                <a:ext cx="148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8">
                <a:extLst>
                  <a:ext uri="{FF2B5EF4-FFF2-40B4-BE49-F238E27FC236}">
                    <a16:creationId xmlns:a16="http://schemas.microsoft.com/office/drawing/2014/main" id="{3C924C2C-1BE7-4098-A9F6-CE1237C54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3456"/>
                <a:ext cx="336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9">
                <a:extLst>
                  <a:ext uri="{FF2B5EF4-FFF2-40B4-BE49-F238E27FC236}">
                    <a16:creationId xmlns:a16="http://schemas.microsoft.com/office/drawing/2014/main" id="{89B5EE6C-EA88-4FA8-B479-EBBB3413C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3648"/>
                <a:ext cx="1488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Rectangle 10">
              <a:extLst>
                <a:ext uri="{FF2B5EF4-FFF2-40B4-BE49-F238E27FC236}">
                  <a16:creationId xmlns:a16="http://schemas.microsoft.com/office/drawing/2014/main" id="{171AED68-0A6D-4CCA-88C9-EF841FB47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5870731"/>
              <a:ext cx="100811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l-SI" altLang="en-US" sz="1600" b="1" dirty="0">
                  <a:latin typeface="Arial" charset="0"/>
                </a:rPr>
                <a:t>Bubna opna </a:t>
              </a:r>
              <a:endParaRPr lang="en-GB" altLang="en-US" sz="1600" b="1" dirty="0">
                <a:latin typeface="Arial" charset="0"/>
              </a:endParaRPr>
            </a:p>
          </p:txBody>
        </p:sp>
        <p:sp>
          <p:nvSpPr>
            <p:cNvPr id="30" name="Rectangle 11">
              <a:extLst>
                <a:ext uri="{FF2B5EF4-FFF2-40B4-BE49-F238E27FC236}">
                  <a16:creationId xmlns:a16="http://schemas.microsoft.com/office/drawing/2014/main" id="{462974AD-867D-400D-B646-CB30BFAED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2841" y="5744334"/>
              <a:ext cx="11094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sl-SI" altLang="en-US" sz="1600" b="1" dirty="0">
                  <a:latin typeface="Arial" charset="0"/>
                </a:rPr>
                <a:t>Ovalni prozor </a:t>
              </a:r>
              <a:endParaRPr lang="en-GB" altLang="en-US" sz="1600" b="1" dirty="0">
                <a:latin typeface="Arial" charset="0"/>
              </a:endParaRPr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E7591CF6-40AB-4EBE-ABF6-4B73F5E0C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360" y="3284984"/>
              <a:ext cx="8188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sl-SI" altLang="en-US" sz="1600" b="1" dirty="0">
                  <a:latin typeface="Arial" charset="0"/>
                </a:rPr>
                <a:t>Čekić</a:t>
              </a:r>
              <a:endParaRPr lang="en-GB" altLang="en-US" sz="1600" b="1" dirty="0">
                <a:latin typeface="Arial" charset="0"/>
              </a:endParaRPr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FAD0581D-D0AB-4ADC-B52A-D3299F29B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224" y="3284984"/>
              <a:ext cx="1152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sl-SI" altLang="en-US" sz="1600" b="1" dirty="0">
                  <a:latin typeface="Arial" charset="0"/>
                </a:rPr>
                <a:t>Nakovanj</a:t>
              </a:r>
              <a:endParaRPr lang="en-GB" altLang="en-US" sz="1600" b="1" dirty="0">
                <a:latin typeface="Arial" charset="0"/>
              </a:endParaRPr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AD31265F-187B-4CAF-BCED-5DC3B9911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8344" y="3284984"/>
              <a:ext cx="115212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sl-SI" altLang="en-US" sz="1600" b="1" dirty="0">
                  <a:latin typeface="Arial" charset="0"/>
                </a:rPr>
                <a:t>Uzengija</a:t>
              </a:r>
              <a:endParaRPr lang="en-GB" altLang="en-US" sz="1600" b="1" dirty="0">
                <a:latin typeface="Arial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824EBC-713B-4EF6-A967-40053C6138CD}"/>
                </a:ext>
              </a:extLst>
            </p:cNvPr>
            <p:cNvCxnSpPr/>
            <p:nvPr/>
          </p:nvCxnSpPr>
          <p:spPr bwMode="auto">
            <a:xfrm flipH="1" flipV="1">
              <a:off x="5652120" y="3573016"/>
              <a:ext cx="720080" cy="3600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FEEA05D-A304-4478-8476-251CA3BAC836}"/>
                </a:ext>
              </a:extLst>
            </p:cNvPr>
            <p:cNvCxnSpPr/>
            <p:nvPr/>
          </p:nvCxnSpPr>
          <p:spPr bwMode="auto">
            <a:xfrm flipV="1">
              <a:off x="6588224" y="3573016"/>
              <a:ext cx="576064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6ACB1EE-125D-4B25-8B19-5BC91C90BBCC}"/>
                </a:ext>
              </a:extLst>
            </p:cNvPr>
            <p:cNvCxnSpPr/>
            <p:nvPr/>
          </p:nvCxnSpPr>
          <p:spPr bwMode="auto">
            <a:xfrm flipV="1">
              <a:off x="7020272" y="3573016"/>
              <a:ext cx="1224136" cy="10801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 descr="uebersichto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919435"/>
            <a:ext cx="51054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innenoh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402285"/>
            <a:ext cx="45720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Organ sluha – unutrašnje uvo</a:t>
            </a:r>
          </a:p>
        </p:txBody>
      </p:sp>
      <p:grpSp>
        <p:nvGrpSpPr>
          <p:cNvPr id="34" name="Group 18"/>
          <p:cNvGrpSpPr>
            <a:grpSpLocks/>
          </p:cNvGrpSpPr>
          <p:nvPr/>
        </p:nvGrpSpPr>
        <p:grpSpPr bwMode="auto">
          <a:xfrm>
            <a:off x="1600200" y="4861198"/>
            <a:ext cx="3835400" cy="584200"/>
            <a:chOff x="1008" y="2791"/>
            <a:chExt cx="2416" cy="368"/>
          </a:xfrm>
        </p:grpSpPr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1008" y="2791"/>
              <a:ext cx="187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sr-Latn-CS" altLang="en-US" sz="1600" b="1" dirty="0">
                  <a:solidFill>
                    <a:srgbClr val="000066"/>
                  </a:solidFill>
                  <a:latin typeface="Arial" charset="0"/>
                </a:rPr>
                <a:t>Uzengija sa ovalnim prozorom</a:t>
              </a:r>
              <a:endParaRPr lang="en-US" altLang="en-US" sz="16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 flipV="1">
              <a:off x="2562" y="2932"/>
              <a:ext cx="862" cy="91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19"/>
          <p:cNvGrpSpPr>
            <a:grpSpLocks/>
          </p:cNvGrpSpPr>
          <p:nvPr/>
        </p:nvGrpSpPr>
        <p:grpSpPr bwMode="auto">
          <a:xfrm>
            <a:off x="2438401" y="5589860"/>
            <a:ext cx="3124201" cy="708025"/>
            <a:chOff x="1536" y="3250"/>
            <a:chExt cx="1968" cy="446"/>
          </a:xfrm>
        </p:grpSpPr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1536" y="3250"/>
              <a:ext cx="92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600" b="1" dirty="0">
                  <a:solidFill>
                    <a:srgbClr val="000066"/>
                  </a:solidFill>
                  <a:latin typeface="Arial" charset="0"/>
                </a:rPr>
                <a:t>Okrugli </a:t>
              </a:r>
              <a:r>
                <a:rPr lang="sr-Latn-CS" altLang="en-US" sz="1600" b="1" dirty="0">
                  <a:solidFill>
                    <a:srgbClr val="000066"/>
                  </a:solidFill>
                </a:rPr>
                <a:t>otvor</a:t>
              </a:r>
              <a:endParaRPr lang="en-US" altLang="en-US" sz="16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2064" y="3408"/>
              <a:ext cx="1440" cy="288"/>
            </a:xfrm>
            <a:custGeom>
              <a:avLst/>
              <a:gdLst>
                <a:gd name="T0" fmla="*/ 0 w 1536"/>
                <a:gd name="T1" fmla="*/ 48 h 288"/>
                <a:gd name="T2" fmla="*/ 432 w 1536"/>
                <a:gd name="T3" fmla="*/ 288 h 288"/>
                <a:gd name="T4" fmla="*/ 1536 w 1536"/>
                <a:gd name="T5" fmla="*/ 0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36" h="288">
                  <a:moveTo>
                    <a:pt x="0" y="48"/>
                  </a:moveTo>
                  <a:lnTo>
                    <a:pt x="432" y="288"/>
                  </a:lnTo>
                  <a:lnTo>
                    <a:pt x="1536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17"/>
          <p:cNvGrpSpPr>
            <a:grpSpLocks/>
          </p:cNvGrpSpPr>
          <p:nvPr/>
        </p:nvGrpSpPr>
        <p:grpSpPr bwMode="auto">
          <a:xfrm>
            <a:off x="4826003" y="2954610"/>
            <a:ext cx="1651001" cy="1133475"/>
            <a:chOff x="3040" y="1590"/>
            <a:chExt cx="1040" cy="714"/>
          </a:xfrm>
        </p:grpSpPr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278" y="1590"/>
              <a:ext cx="34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600" b="1" dirty="0">
                  <a:solidFill>
                    <a:srgbClr val="000066"/>
                  </a:solidFill>
                  <a:latin typeface="Arial" charset="0"/>
                </a:rPr>
                <a:t>Puž</a:t>
              </a:r>
              <a:endParaRPr lang="en-US" altLang="en-US" sz="16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2" name="Line 15"/>
            <p:cNvSpPr>
              <a:spLocks noChangeShapeType="1"/>
            </p:cNvSpPr>
            <p:nvPr/>
          </p:nvSpPr>
          <p:spPr bwMode="auto">
            <a:xfrm flipH="1" flipV="1">
              <a:off x="3040" y="1610"/>
              <a:ext cx="272" cy="7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6"/>
            <p:cNvSpPr>
              <a:spLocks noChangeShapeType="1"/>
            </p:cNvSpPr>
            <p:nvPr/>
          </p:nvSpPr>
          <p:spPr bwMode="auto">
            <a:xfrm>
              <a:off x="3504" y="1776"/>
              <a:ext cx="576" cy="52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21"/>
          <p:cNvGrpSpPr>
            <a:grpSpLocks/>
          </p:cNvGrpSpPr>
          <p:nvPr/>
        </p:nvGrpSpPr>
        <p:grpSpPr bwMode="auto">
          <a:xfrm>
            <a:off x="7461571" y="3024435"/>
            <a:ext cx="1358901" cy="836613"/>
            <a:chOff x="4649" y="1585"/>
            <a:chExt cx="856" cy="527"/>
          </a:xfrm>
        </p:grpSpPr>
        <p:sp>
          <p:nvSpPr>
            <p:cNvPr id="45" name="Text Box 12"/>
            <p:cNvSpPr txBox="1">
              <a:spLocks noChangeArrowheads="1"/>
            </p:cNvSpPr>
            <p:nvPr/>
          </p:nvSpPr>
          <p:spPr bwMode="auto">
            <a:xfrm>
              <a:off x="4649" y="1585"/>
              <a:ext cx="85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600" b="1" dirty="0">
                  <a:solidFill>
                    <a:srgbClr val="000066"/>
                  </a:solidFill>
                  <a:latin typeface="Arial" charset="0"/>
                </a:rPr>
                <a:t>Slušni živac</a:t>
              </a:r>
              <a:endParaRPr lang="en-US" altLang="en-US" sz="16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>
              <a:off x="5040" y="1776"/>
              <a:ext cx="192" cy="33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27"/>
          <p:cNvGrpSpPr>
            <a:grpSpLocks/>
          </p:cNvGrpSpPr>
          <p:nvPr/>
        </p:nvGrpSpPr>
        <p:grpSpPr bwMode="auto">
          <a:xfrm>
            <a:off x="4038600" y="1075010"/>
            <a:ext cx="4602164" cy="1417638"/>
            <a:chOff x="2544" y="406"/>
            <a:chExt cx="2899" cy="893"/>
          </a:xfrm>
        </p:grpSpPr>
        <p:grpSp>
          <p:nvGrpSpPr>
            <p:cNvPr id="48" name="Group 25"/>
            <p:cNvGrpSpPr>
              <a:grpSpLocks/>
            </p:cNvGrpSpPr>
            <p:nvPr/>
          </p:nvGrpSpPr>
          <p:grpSpPr bwMode="auto">
            <a:xfrm>
              <a:off x="2544" y="406"/>
              <a:ext cx="2259" cy="650"/>
              <a:chOff x="2544" y="406"/>
              <a:chExt cx="2259" cy="650"/>
            </a:xfrm>
          </p:grpSpPr>
          <p:sp>
            <p:nvSpPr>
              <p:cNvPr id="52" name="Text Box 7"/>
              <p:cNvSpPr txBox="1">
                <a:spLocks noChangeArrowheads="1"/>
              </p:cNvSpPr>
              <p:nvPr/>
            </p:nvSpPr>
            <p:spPr bwMode="auto">
              <a:xfrm>
                <a:off x="3515" y="406"/>
                <a:ext cx="128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altLang="en-US" sz="1600" b="1" dirty="0">
                    <a:solidFill>
                      <a:srgbClr val="000066"/>
                    </a:solidFill>
                    <a:latin typeface="Arial" charset="0"/>
                  </a:rPr>
                  <a:t>Vestibularni organ:</a:t>
                </a:r>
                <a:endParaRPr lang="en-US" altLang="en-US" sz="1600" b="1" dirty="0">
                  <a:solidFill>
                    <a:srgbClr val="000066"/>
                  </a:solidFill>
                  <a:latin typeface="Arial" charset="0"/>
                </a:endParaRPr>
              </a:p>
            </p:txBody>
          </p:sp>
          <p:sp>
            <p:nvSpPr>
              <p:cNvPr id="64" name="Freeform 8"/>
              <p:cNvSpPr>
                <a:spLocks/>
              </p:cNvSpPr>
              <p:nvPr/>
            </p:nvSpPr>
            <p:spPr bwMode="auto">
              <a:xfrm>
                <a:off x="2544" y="528"/>
                <a:ext cx="1008" cy="528"/>
              </a:xfrm>
              <a:custGeom>
                <a:avLst/>
                <a:gdLst>
                  <a:gd name="T0" fmla="*/ 1662 w 912"/>
                  <a:gd name="T1" fmla="*/ 0 h 288"/>
                  <a:gd name="T2" fmla="*/ 1138 w 912"/>
                  <a:gd name="T3" fmla="*/ 10938 h 288"/>
                  <a:gd name="T4" fmla="*/ 0 w 912"/>
                  <a:gd name="T5" fmla="*/ 10938 h 2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2" h="288">
                    <a:moveTo>
                      <a:pt x="912" y="0"/>
                    </a:moveTo>
                    <a:lnTo>
                      <a:pt x="624" y="288"/>
                    </a:lnTo>
                    <a:lnTo>
                      <a:pt x="0" y="288"/>
                    </a:lnTo>
                  </a:path>
                </a:pathLst>
              </a:custGeom>
              <a:noFill/>
              <a:ln w="38100" cmpd="sng">
                <a:solidFill>
                  <a:srgbClr val="00FF00"/>
                </a:solidFill>
                <a:round/>
                <a:headEnd/>
                <a:tailEnd type="stealth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Rectangle 24"/>
            <p:cNvSpPr>
              <a:spLocks noChangeArrowheads="1"/>
            </p:cNvSpPr>
            <p:nvPr/>
          </p:nvSpPr>
          <p:spPr bwMode="auto">
            <a:xfrm>
              <a:off x="3515" y="596"/>
              <a:ext cx="1928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sr-Latn-CS" altLang="en-US" sz="1600" b="1" dirty="0">
                  <a:solidFill>
                    <a:srgbClr val="000066"/>
                  </a:solidFill>
                  <a:latin typeface="Arial" charset="0"/>
                </a:rPr>
                <a:t>Sistem kesica i kanala gde je smešten sistem za ravnotežu.</a:t>
              </a:r>
            </a:p>
            <a:p>
              <a:pPr algn="just">
                <a:spcBef>
                  <a:spcPts val="300"/>
                </a:spcBef>
              </a:pPr>
              <a:r>
                <a:rPr lang="sr-Latn-CS" altLang="en-US" sz="1600" b="1" dirty="0">
                  <a:solidFill>
                    <a:srgbClr val="000066"/>
                  </a:solidFill>
                  <a:latin typeface="Arial" charset="0"/>
                </a:rPr>
                <a:t>Nije znatnije povezan sa prenosom zvučne energije.</a:t>
              </a:r>
              <a:endParaRPr lang="en-US" altLang="en-US" sz="1600" b="1" dirty="0">
                <a:solidFill>
                  <a:srgbClr val="000066"/>
                </a:solidFill>
                <a:latin typeface="Arial" charset="0"/>
              </a:endParaRPr>
            </a:p>
          </p:txBody>
        </p:sp>
      </p:grpSp>
      <p:sp>
        <p:nvSpPr>
          <p:cNvPr id="65" name="Oval 22"/>
          <p:cNvSpPr>
            <a:spLocks noChangeArrowheads="1"/>
          </p:cNvSpPr>
          <p:nvPr/>
        </p:nvSpPr>
        <p:spPr bwMode="auto">
          <a:xfrm>
            <a:off x="3203848" y="1824608"/>
            <a:ext cx="1676400" cy="1676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Organ sluha – unutrašnje uvo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3787440" y="1100257"/>
            <a:ext cx="156912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r-Latn-CS" altLang="en-US" sz="1800" b="1" dirty="0">
                <a:solidFill>
                  <a:srgbClr val="990000"/>
                </a:solidFill>
                <a:latin typeface="Arial" charset="0"/>
              </a:rPr>
              <a:t>Puž (</a:t>
            </a:r>
            <a:r>
              <a:rPr lang="sr-Latn-CS" altLang="en-US" sz="1800" b="1" dirty="0" err="1">
                <a:solidFill>
                  <a:srgbClr val="990000"/>
                </a:solidFill>
                <a:latin typeface="Arial" charset="0"/>
              </a:rPr>
              <a:t>kohlea</a:t>
            </a:r>
            <a:r>
              <a:rPr lang="sr-Latn-CS" altLang="en-US" sz="1800" b="1" dirty="0">
                <a:solidFill>
                  <a:srgbClr val="990000"/>
                </a:solidFill>
                <a:latin typeface="Arial" charset="0"/>
              </a:rPr>
              <a:t>)</a:t>
            </a:r>
            <a:endParaRPr lang="en-GB" altLang="en-US" sz="1800" b="1" dirty="0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34" name="Picture 28" descr="cochl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061224"/>
            <a:ext cx="4492803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0"/>
          <p:cNvPicPr>
            <a:picLocks noChangeAspect="1" noChangeArrowheads="1"/>
          </p:cNvPicPr>
          <p:nvPr/>
        </p:nvPicPr>
        <p:blipFill>
          <a:blip r:embed="rId4" cstate="print"/>
          <a:srcRect r="81796" b="70497"/>
          <a:stretch>
            <a:fillRect/>
          </a:stretch>
        </p:blipFill>
        <p:spPr bwMode="auto">
          <a:xfrm>
            <a:off x="467544" y="1845200"/>
            <a:ext cx="3474865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"/>
          <p:cNvGrpSpPr>
            <a:grpSpLocks noChangeAspect="1"/>
          </p:cNvGrpSpPr>
          <p:nvPr/>
        </p:nvGrpSpPr>
        <p:grpSpPr bwMode="auto">
          <a:xfrm>
            <a:off x="948056" y="1340768"/>
            <a:ext cx="7247888" cy="4348321"/>
            <a:chOff x="88" y="1815"/>
            <a:chExt cx="3512" cy="2107"/>
          </a:xfrm>
        </p:grpSpPr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88" y="1815"/>
              <a:ext cx="3512" cy="2107"/>
              <a:chOff x="88" y="1815"/>
              <a:chExt cx="3512" cy="2107"/>
            </a:xfrm>
          </p:grpSpPr>
          <p:pic>
            <p:nvPicPr>
              <p:cNvPr id="29" name="Picture 5" descr="innenohr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8" y="1815"/>
                <a:ext cx="3512" cy="2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>
                <a:off x="1248" y="1872"/>
                <a:ext cx="594" cy="1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1272" y="2112"/>
                <a:ext cx="984" cy="1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1248" y="2304"/>
                <a:ext cx="624" cy="1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9"/>
              <p:cNvSpPr>
                <a:spLocks noChangeArrowheads="1"/>
              </p:cNvSpPr>
              <p:nvPr/>
            </p:nvSpPr>
            <p:spPr bwMode="auto">
              <a:xfrm>
                <a:off x="1248" y="2448"/>
                <a:ext cx="864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10"/>
              <p:cNvSpPr>
                <a:spLocks noChangeArrowheads="1"/>
              </p:cNvSpPr>
              <p:nvPr/>
            </p:nvSpPr>
            <p:spPr bwMode="auto">
              <a:xfrm>
                <a:off x="3024" y="2352"/>
                <a:ext cx="576" cy="24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11"/>
              <p:cNvSpPr>
                <a:spLocks noChangeArrowheads="1"/>
              </p:cNvSpPr>
              <p:nvPr/>
            </p:nvSpPr>
            <p:spPr bwMode="auto">
              <a:xfrm>
                <a:off x="1338" y="3456"/>
                <a:ext cx="654" cy="4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12"/>
              <p:cNvSpPr>
                <a:spLocks noChangeArrowheads="1"/>
              </p:cNvSpPr>
              <p:nvPr/>
            </p:nvSpPr>
            <p:spPr bwMode="auto">
              <a:xfrm>
                <a:off x="978" y="2976"/>
                <a:ext cx="324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1204" y="1872"/>
              <a:ext cx="668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000">
                  <a:latin typeface="Arial" charset="0"/>
                </a:rPr>
                <a:t>Skala vestibuli</a:t>
              </a:r>
              <a:endParaRPr lang="en-US" altLang="en-US" sz="1000">
                <a:latin typeface="Arial" charset="0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1264" y="2082"/>
              <a:ext cx="970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000">
                  <a:latin typeface="Arial" charset="0"/>
                </a:rPr>
                <a:t>Rajsnerova membrana</a:t>
              </a:r>
              <a:endParaRPr lang="en-US" altLang="en-US" sz="1000">
                <a:latin typeface="Arial" charset="0"/>
              </a:endParaRP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1249" y="2256"/>
              <a:ext cx="575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000">
                  <a:latin typeface="Arial" charset="0"/>
                </a:rPr>
                <a:t>Skala media</a:t>
              </a:r>
              <a:endParaRPr lang="en-US" altLang="en-US" sz="1000">
                <a:latin typeface="Arial" charset="0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1315" y="2448"/>
              <a:ext cx="701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000">
                  <a:latin typeface="Arial" charset="0"/>
                </a:rPr>
                <a:t>Kortijevi organi</a:t>
              </a:r>
              <a:endParaRPr lang="en-US" altLang="en-US" sz="1000">
                <a:latin typeface="Arial" charset="0"/>
              </a:endParaRPr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1296" y="3504"/>
              <a:ext cx="895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000">
                  <a:latin typeface="Arial" charset="0"/>
                </a:rPr>
                <a:t>Bazilarna membrana</a:t>
              </a:r>
              <a:endParaRPr lang="en-US" altLang="en-US" sz="1000">
                <a:latin typeface="Arial" charset="0"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1339" y="3696"/>
              <a:ext cx="629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000">
                  <a:latin typeface="Arial" charset="0"/>
                </a:rPr>
                <a:t>Skala timpani</a:t>
              </a:r>
              <a:endParaRPr lang="en-US" altLang="en-US" sz="1000">
                <a:latin typeface="Arial" charset="0"/>
              </a:endParaRP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2976" y="2448"/>
              <a:ext cx="572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000">
                  <a:latin typeface="Arial" charset="0"/>
                </a:rPr>
                <a:t>Helikotrema</a:t>
              </a:r>
              <a:endParaRPr lang="en-US" altLang="en-US" sz="1000">
                <a:latin typeface="Arial" charset="0"/>
              </a:endParaRP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984" y="3012"/>
              <a:ext cx="336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sr-Latn-CS" altLang="en-US" sz="1000">
                  <a:latin typeface="Arial" charset="0"/>
                </a:rPr>
                <a:t>Uzengija</a:t>
              </a:r>
              <a:endParaRPr lang="en-US" altLang="en-US" sz="1000">
                <a:latin typeface="Arial" charset="0"/>
              </a:endParaRPr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 flipV="1">
              <a:off x="1104" y="292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Organ sluha – unutrašnje uvo</a:t>
            </a: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pSp>
        <p:nvGrpSpPr>
          <p:cNvPr id="34" name="Group 21"/>
          <p:cNvGrpSpPr>
            <a:grpSpLocks noChangeAspect="1"/>
          </p:cNvGrpSpPr>
          <p:nvPr/>
        </p:nvGrpSpPr>
        <p:grpSpPr bwMode="auto">
          <a:xfrm>
            <a:off x="324000" y="1340768"/>
            <a:ext cx="8535187" cy="2633046"/>
            <a:chOff x="80" y="2303"/>
            <a:chExt cx="5663" cy="1747"/>
          </a:xfrm>
        </p:grpSpPr>
        <p:pic>
          <p:nvPicPr>
            <p:cNvPr id="37" name="Picture 4" descr="innenohr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" y="2303"/>
              <a:ext cx="2677" cy="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5" descr="innenohr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36" y="2306"/>
              <a:ext cx="2928" cy="1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2261" y="2304"/>
              <a:ext cx="1604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600" b="1" dirty="0">
                  <a:latin typeface="Arial" charset="0"/>
                </a:rPr>
                <a:t>Tektorijalna membrana</a:t>
              </a:r>
              <a:endParaRPr lang="en-US" altLang="en-US" sz="1600" b="1" dirty="0">
                <a:latin typeface="Arial" charset="0"/>
              </a:endParaRPr>
            </a:p>
          </p:txBody>
        </p:sp>
        <p:sp>
          <p:nvSpPr>
            <p:cNvPr id="44" name="Line 11"/>
            <p:cNvSpPr>
              <a:spLocks noChangeShapeType="1"/>
            </p:cNvSpPr>
            <p:nvPr/>
          </p:nvSpPr>
          <p:spPr bwMode="auto">
            <a:xfrm flipH="1">
              <a:off x="1152" y="2496"/>
              <a:ext cx="1824" cy="43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2"/>
            <p:cNvSpPr>
              <a:spLocks noChangeShapeType="1"/>
            </p:cNvSpPr>
            <p:nvPr/>
          </p:nvSpPr>
          <p:spPr bwMode="auto">
            <a:xfrm>
              <a:off x="2976" y="2496"/>
              <a:ext cx="528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697" y="2304"/>
              <a:ext cx="1046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600" b="1" dirty="0">
                  <a:latin typeface="Arial" charset="0"/>
                </a:rPr>
                <a:t>Kortijev organ</a:t>
              </a:r>
              <a:endParaRPr lang="en-US" altLang="en-US" sz="1600" b="1" dirty="0">
                <a:latin typeface="Arial" charset="0"/>
              </a:endParaRPr>
            </a:p>
          </p:txBody>
        </p:sp>
        <p:sp>
          <p:nvSpPr>
            <p:cNvPr id="47" name="Line 15"/>
            <p:cNvSpPr>
              <a:spLocks noChangeShapeType="1"/>
            </p:cNvSpPr>
            <p:nvPr/>
          </p:nvSpPr>
          <p:spPr bwMode="auto">
            <a:xfrm flipH="1">
              <a:off x="5096" y="2496"/>
              <a:ext cx="136" cy="27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3921" y="3641"/>
              <a:ext cx="168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600" b="1" dirty="0">
                  <a:latin typeface="Arial" charset="0"/>
                </a:rPr>
                <a:t>Ćelije Kortijevog organa</a:t>
              </a:r>
              <a:endParaRPr lang="en-US" altLang="en-US" sz="1600" b="1" dirty="0">
                <a:latin typeface="Arial" charset="0"/>
              </a:endParaRPr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3328" y="3825"/>
              <a:ext cx="1053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600" b="1" dirty="0">
                  <a:latin typeface="Arial" charset="0"/>
                </a:rPr>
                <a:t>Akustički nerv</a:t>
              </a:r>
              <a:endParaRPr lang="en-US" altLang="en-US" sz="1600" b="1" dirty="0">
                <a:latin typeface="Arial" charset="0"/>
              </a:endParaRPr>
            </a:p>
          </p:txBody>
        </p:sp>
        <p:sp>
          <p:nvSpPr>
            <p:cNvPr id="50" name="Line 18"/>
            <p:cNvSpPr>
              <a:spLocks noChangeShapeType="1"/>
            </p:cNvSpPr>
            <p:nvPr/>
          </p:nvSpPr>
          <p:spPr bwMode="auto">
            <a:xfrm flipH="1" flipV="1">
              <a:off x="1344" y="3120"/>
              <a:ext cx="2832" cy="52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9"/>
            <p:cNvSpPr>
              <a:spLocks noChangeShapeType="1"/>
            </p:cNvSpPr>
            <p:nvPr/>
          </p:nvSpPr>
          <p:spPr bwMode="auto">
            <a:xfrm flipV="1">
              <a:off x="4176" y="2928"/>
              <a:ext cx="144" cy="72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0"/>
            <p:cNvSpPr>
              <a:spLocks noChangeShapeType="1"/>
            </p:cNvSpPr>
            <p:nvPr/>
          </p:nvSpPr>
          <p:spPr bwMode="auto">
            <a:xfrm flipH="1" flipV="1">
              <a:off x="3456" y="3648"/>
              <a:ext cx="329" cy="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24"/>
          <p:cNvGrpSpPr>
            <a:grpSpLocks noChangeAspect="1"/>
          </p:cNvGrpSpPr>
          <p:nvPr/>
        </p:nvGrpSpPr>
        <p:grpSpPr bwMode="auto">
          <a:xfrm>
            <a:off x="6797686" y="3877768"/>
            <a:ext cx="1836000" cy="2428875"/>
            <a:chOff x="4368" y="384"/>
            <a:chExt cx="1265" cy="1680"/>
          </a:xfrm>
        </p:grpSpPr>
        <p:pic>
          <p:nvPicPr>
            <p:cNvPr id="54" name="Picture 22" descr="neurologie2"/>
            <p:cNvPicPr>
              <a:picLocks noChangeAspect="1" noChangeArrowheads="1"/>
            </p:cNvPicPr>
            <p:nvPr/>
          </p:nvPicPr>
          <p:blipFill>
            <a:blip r:embed="rId5" cstate="print"/>
            <a:srcRect t="4878" b="9756"/>
            <a:stretch>
              <a:fillRect/>
            </a:stretch>
          </p:blipFill>
          <p:spPr bwMode="auto">
            <a:xfrm>
              <a:off x="4368" y="384"/>
              <a:ext cx="1265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23"/>
            <p:cNvSpPr txBox="1">
              <a:spLocks noChangeArrowheads="1"/>
            </p:cNvSpPr>
            <p:nvPr/>
          </p:nvSpPr>
          <p:spPr bwMode="auto">
            <a:xfrm rot="18451758">
              <a:off x="4376" y="1390"/>
              <a:ext cx="62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solidFill>
                    <a:srgbClr val="990000"/>
                  </a:solidFill>
                  <a:latin typeface="Arial" charset="0"/>
                </a:rPr>
                <a:t>Neuron</a:t>
              </a:r>
            </a:p>
          </p:txBody>
        </p:sp>
      </p:grp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Organ sluha – unutrašnje uvo</a:t>
            </a: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2" descr="F:\Predavanja 2004-2005\Fizioloska akustika\Organ sluha\Kohl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4352"/>
            <a:ext cx="5775325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" name="Group 75"/>
          <p:cNvGrpSpPr/>
          <p:nvPr/>
        </p:nvGrpSpPr>
        <p:grpSpPr>
          <a:xfrm>
            <a:off x="1654686" y="692696"/>
            <a:ext cx="1445503" cy="461665"/>
            <a:chOff x="3167152" y="620688"/>
            <a:chExt cx="1445503" cy="461665"/>
          </a:xfrm>
        </p:grpSpPr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3491880" y="690711"/>
              <a:ext cx="1120775" cy="3651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altLang="en-US" sz="1000" b="0" dirty="0" err="1">
                  <a:latin typeface="Arial" charset="0"/>
                </a:rPr>
                <a:t>Zv</a:t>
              </a:r>
              <a:r>
                <a:rPr lang="sr-Latn-CS" altLang="en-US" sz="1000" b="0" dirty="0">
                  <a:latin typeface="Arial" charset="0"/>
                </a:rPr>
                <a:t>učni talasi udaraju na bubnu opnu i ona vibrira</a:t>
              </a:r>
              <a:endParaRPr lang="en-US" altLang="en-US" sz="1000" b="0" dirty="0">
                <a:latin typeface="Arial" charset="0"/>
              </a:endParaRP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3167152" y="620688"/>
              <a:ext cx="4411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b="1" dirty="0">
                  <a:solidFill>
                    <a:srgbClr val="990000"/>
                  </a:solidFill>
                  <a:latin typeface="Arial" charset="0"/>
                </a:rPr>
                <a:t>1.</a:t>
              </a:r>
              <a:endParaRPr lang="en-US" altLang="en-US" b="1" dirty="0">
                <a:solidFill>
                  <a:srgbClr val="990000"/>
                </a:solidFill>
                <a:latin typeface="Arial" charset="0"/>
              </a:endParaRPr>
            </a:p>
          </p:txBody>
        </p:sp>
      </p:grp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2035600" y="1524719"/>
            <a:ext cx="1225551" cy="461963"/>
            <a:chOff x="2235" y="768"/>
            <a:chExt cx="772" cy="291"/>
          </a:xfrm>
        </p:grpSpPr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2383" y="853"/>
              <a:ext cx="624" cy="1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sr-Latn-CS" altLang="en-US" sz="1000" b="0" dirty="0">
                  <a:latin typeface="Arial" charset="0"/>
                </a:rPr>
                <a:t>Slušne koščice vibriraju</a:t>
              </a:r>
              <a:endParaRPr lang="en-US" altLang="en-US" sz="1000" b="0" dirty="0">
                <a:latin typeface="Arial" charset="0"/>
              </a:endParaRPr>
            </a:p>
          </p:txBody>
        </p:sp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2235" y="768"/>
              <a:ext cx="2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b="1" dirty="0">
                  <a:solidFill>
                    <a:srgbClr val="990000"/>
                  </a:solidFill>
                  <a:latin typeface="Arial" charset="0"/>
                </a:rPr>
                <a:t>2.</a:t>
              </a:r>
              <a:endParaRPr lang="en-US" altLang="en-US" b="1" dirty="0">
                <a:solidFill>
                  <a:srgbClr val="990000"/>
                </a:solidFill>
                <a:latin typeface="Arial" charset="0"/>
              </a:endParaRPr>
            </a:p>
          </p:txBody>
        </p:sp>
      </p:grpSp>
      <p:grpSp>
        <p:nvGrpSpPr>
          <p:cNvPr id="38" name="Group 33"/>
          <p:cNvGrpSpPr>
            <a:grpSpLocks/>
          </p:cNvGrpSpPr>
          <p:nvPr/>
        </p:nvGrpSpPr>
        <p:grpSpPr bwMode="auto">
          <a:xfrm>
            <a:off x="2264199" y="1143720"/>
            <a:ext cx="1336676" cy="461963"/>
            <a:chOff x="2379" y="528"/>
            <a:chExt cx="842" cy="291"/>
          </a:xfrm>
        </p:grpSpPr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2597" y="579"/>
              <a:ext cx="624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sr-Latn-CS" altLang="en-US" sz="1000" b="0" dirty="0">
                  <a:latin typeface="Arial" charset="0"/>
                </a:rPr>
                <a:t>Uzengija se kreće u ovalnom prozoru</a:t>
              </a:r>
              <a:endParaRPr lang="en-US" altLang="en-US" sz="1000" b="0" dirty="0">
                <a:latin typeface="Arial" charset="0"/>
              </a:endParaRPr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2379" y="528"/>
              <a:ext cx="2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b="1" dirty="0">
                  <a:solidFill>
                    <a:srgbClr val="990000"/>
                  </a:solidFill>
                  <a:latin typeface="Arial" charset="0"/>
                </a:rPr>
                <a:t>3.</a:t>
              </a:r>
              <a:endParaRPr lang="en-US" altLang="en-US" b="1" dirty="0">
                <a:solidFill>
                  <a:srgbClr val="990000"/>
                </a:solidFill>
                <a:latin typeface="Arial" charset="0"/>
              </a:endParaRPr>
            </a:p>
          </p:txBody>
        </p:sp>
      </p:grpSp>
      <p:grpSp>
        <p:nvGrpSpPr>
          <p:cNvPr id="53" name="Group 34"/>
          <p:cNvGrpSpPr>
            <a:grpSpLocks/>
          </p:cNvGrpSpPr>
          <p:nvPr/>
        </p:nvGrpSpPr>
        <p:grpSpPr bwMode="auto">
          <a:xfrm>
            <a:off x="3208762" y="813519"/>
            <a:ext cx="1323976" cy="530225"/>
            <a:chOff x="2974" y="320"/>
            <a:chExt cx="834" cy="334"/>
          </a:xfrm>
        </p:grpSpPr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3184" y="352"/>
              <a:ext cx="624" cy="3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sr-Latn-CS" altLang="en-US" sz="1000" b="0" dirty="0">
                  <a:latin typeface="Arial" charset="0"/>
                </a:rPr>
                <a:t>Zvučni talasi se prenose uz skalu vestibuli preko perilimfe</a:t>
              </a:r>
              <a:endParaRPr lang="en-US" altLang="en-US" sz="1000" b="0" dirty="0">
                <a:latin typeface="Arial" charset="0"/>
              </a:endParaRPr>
            </a:p>
          </p:txBody>
        </p:sp>
        <p:sp>
          <p:nvSpPr>
            <p:cNvPr id="57" name="Text Box 13"/>
            <p:cNvSpPr txBox="1">
              <a:spLocks noChangeArrowheads="1"/>
            </p:cNvSpPr>
            <p:nvPr/>
          </p:nvSpPr>
          <p:spPr bwMode="auto">
            <a:xfrm>
              <a:off x="2974" y="320"/>
              <a:ext cx="2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b="1" dirty="0">
                  <a:solidFill>
                    <a:srgbClr val="990000"/>
                  </a:solidFill>
                  <a:latin typeface="Arial" charset="0"/>
                </a:rPr>
                <a:t>4.</a:t>
              </a:r>
              <a:endParaRPr lang="en-US" altLang="en-US" b="1" dirty="0">
                <a:solidFill>
                  <a:srgbClr val="990000"/>
                </a:solidFill>
                <a:latin typeface="Arial" charset="0"/>
              </a:endParaRPr>
            </a:p>
          </p:txBody>
        </p:sp>
      </p:grpSp>
      <p:grpSp>
        <p:nvGrpSpPr>
          <p:cNvPr id="58" name="Group 35"/>
          <p:cNvGrpSpPr>
            <a:grpSpLocks/>
          </p:cNvGrpSpPr>
          <p:nvPr/>
        </p:nvGrpSpPr>
        <p:grpSpPr bwMode="auto">
          <a:xfrm>
            <a:off x="4469237" y="467444"/>
            <a:ext cx="2911476" cy="944563"/>
            <a:chOff x="3768" y="102"/>
            <a:chExt cx="1834" cy="595"/>
          </a:xfrm>
        </p:grpSpPr>
        <p:sp>
          <p:nvSpPr>
            <p:cNvPr id="59" name="Text Box 14"/>
            <p:cNvSpPr txBox="1">
              <a:spLocks noChangeArrowheads="1"/>
            </p:cNvSpPr>
            <p:nvPr/>
          </p:nvSpPr>
          <p:spPr bwMode="auto">
            <a:xfrm>
              <a:off x="3833" y="251"/>
              <a:ext cx="776" cy="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sr-Latn-CS" altLang="en-US" sz="1000" b="0" dirty="0">
                  <a:latin typeface="Arial" charset="0"/>
                </a:rPr>
                <a:t>Zvuk visokih frekvencija deluje na početak bazilarne membrane a zvuk niskih frekvencija na vrh membrane.</a:t>
              </a:r>
              <a:endParaRPr lang="en-US" altLang="en-US" sz="1000" b="0" dirty="0">
                <a:latin typeface="Arial" charset="0"/>
              </a:endParaRPr>
            </a:p>
          </p:txBody>
        </p:sp>
        <p:sp>
          <p:nvSpPr>
            <p:cNvPr id="60" name="Text Box 15"/>
            <p:cNvSpPr txBox="1">
              <a:spLocks noChangeArrowheads="1"/>
            </p:cNvSpPr>
            <p:nvPr/>
          </p:nvSpPr>
          <p:spPr bwMode="auto">
            <a:xfrm>
              <a:off x="3768" y="102"/>
              <a:ext cx="2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b="1" dirty="0">
                  <a:solidFill>
                    <a:srgbClr val="990000"/>
                  </a:solidFill>
                  <a:latin typeface="Arial" charset="0"/>
                </a:rPr>
                <a:t>5.</a:t>
              </a:r>
              <a:endParaRPr lang="en-US" altLang="en-US" b="1" dirty="0">
                <a:solidFill>
                  <a:srgbClr val="990000"/>
                </a:solidFill>
                <a:latin typeface="Arial" charset="0"/>
              </a:endParaRPr>
            </a:p>
          </p:txBody>
        </p:sp>
        <p:sp>
          <p:nvSpPr>
            <p:cNvPr id="61" name="Text Box 16"/>
            <p:cNvSpPr txBox="1">
              <a:spLocks noChangeArrowheads="1"/>
            </p:cNvSpPr>
            <p:nvPr/>
          </p:nvSpPr>
          <p:spPr bwMode="auto">
            <a:xfrm>
              <a:off x="4666" y="206"/>
              <a:ext cx="936" cy="4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sr-Latn-CS" altLang="en-US" sz="1000" b="0" dirty="0">
                  <a:latin typeface="Arial" charset="0"/>
                </a:rPr>
                <a:t>Pokretanje Rajsnerove i bazilarne membrane stimuliše ćelije Kortijevog organa i stvara impulse u slušnom nervu koji se prenose do mozga.</a:t>
              </a:r>
              <a:endParaRPr lang="en-US" altLang="en-US" sz="1000" b="0" dirty="0">
                <a:latin typeface="Arial" charset="0"/>
              </a:endParaRPr>
            </a:p>
          </p:txBody>
        </p:sp>
      </p:grpSp>
      <p:grpSp>
        <p:nvGrpSpPr>
          <p:cNvPr id="62" name="Group 37"/>
          <p:cNvGrpSpPr>
            <a:grpSpLocks/>
          </p:cNvGrpSpPr>
          <p:nvPr/>
        </p:nvGrpSpPr>
        <p:grpSpPr bwMode="auto">
          <a:xfrm>
            <a:off x="3711998" y="5563319"/>
            <a:ext cx="1404938" cy="663575"/>
            <a:chOff x="3291" y="3312"/>
            <a:chExt cx="885" cy="418"/>
          </a:xfrm>
        </p:grpSpPr>
        <p:sp>
          <p:nvSpPr>
            <p:cNvPr id="63" name="Text Box 20"/>
            <p:cNvSpPr txBox="1">
              <a:spLocks noChangeArrowheads="1"/>
            </p:cNvSpPr>
            <p:nvPr/>
          </p:nvSpPr>
          <p:spPr bwMode="auto">
            <a:xfrm>
              <a:off x="3504" y="3360"/>
              <a:ext cx="672" cy="3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1880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sr-Latn-CS" altLang="en-US" sz="1000" b="0" dirty="0">
                  <a:latin typeface="Arial" charset="0"/>
                </a:rPr>
                <a:t>Talasi se prenose preko perilimfe skale timpani ka okruglom prozoru.</a:t>
              </a:r>
              <a:endParaRPr lang="en-US" altLang="en-US" sz="1000" b="0" dirty="0">
                <a:latin typeface="Arial" charset="0"/>
              </a:endParaRPr>
            </a:p>
          </p:txBody>
        </p:sp>
        <p:sp>
          <p:nvSpPr>
            <p:cNvPr id="64" name="Text Box 21"/>
            <p:cNvSpPr txBox="1">
              <a:spLocks noChangeArrowheads="1"/>
            </p:cNvSpPr>
            <p:nvPr/>
          </p:nvSpPr>
          <p:spPr bwMode="auto">
            <a:xfrm>
              <a:off x="3291" y="3312"/>
              <a:ext cx="2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b="1" dirty="0">
                  <a:solidFill>
                    <a:srgbClr val="990000"/>
                  </a:solidFill>
                  <a:latin typeface="Arial" charset="0"/>
                </a:rPr>
                <a:t>7.</a:t>
              </a:r>
              <a:endParaRPr lang="en-US" altLang="en-US" b="1" dirty="0">
                <a:solidFill>
                  <a:srgbClr val="990000"/>
                </a:solidFill>
                <a:latin typeface="Arial" charset="0"/>
              </a:endParaRPr>
            </a:p>
          </p:txBody>
        </p:sp>
      </p:grpSp>
      <p:grpSp>
        <p:nvGrpSpPr>
          <p:cNvPr id="65" name="Group 38"/>
          <p:cNvGrpSpPr>
            <a:grpSpLocks/>
          </p:cNvGrpSpPr>
          <p:nvPr/>
        </p:nvGrpSpPr>
        <p:grpSpPr bwMode="auto">
          <a:xfrm>
            <a:off x="1619672" y="5868119"/>
            <a:ext cx="2160588" cy="479425"/>
            <a:chOff x="2239" y="3504"/>
            <a:chExt cx="1361" cy="302"/>
          </a:xfrm>
        </p:grpSpPr>
        <p:sp>
          <p:nvSpPr>
            <p:cNvPr id="66" name="Text Box 28"/>
            <p:cNvSpPr txBox="1">
              <a:spLocks noChangeArrowheads="1"/>
            </p:cNvSpPr>
            <p:nvPr/>
          </p:nvSpPr>
          <p:spPr bwMode="auto">
            <a:xfrm>
              <a:off x="2448" y="3504"/>
              <a:ext cx="1152" cy="3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080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sr-Latn-CS" altLang="en-US" sz="1000" b="0" dirty="0">
                  <a:latin typeface="Arial" charset="0"/>
                </a:rPr>
                <a:t>Talasi preneti kroz tečnosti izazivaju pokretanje membrane okruglog prozora u suprotnom smeru pokretima uzengije.</a:t>
              </a:r>
              <a:endParaRPr lang="en-US" altLang="en-US" sz="1000" b="0" dirty="0">
                <a:latin typeface="Arial" charset="0"/>
              </a:endParaRPr>
            </a:p>
          </p:txBody>
        </p:sp>
        <p:sp>
          <p:nvSpPr>
            <p:cNvPr id="67" name="Text Box 30"/>
            <p:cNvSpPr txBox="1">
              <a:spLocks noChangeArrowheads="1"/>
            </p:cNvSpPr>
            <p:nvPr/>
          </p:nvSpPr>
          <p:spPr bwMode="auto">
            <a:xfrm>
              <a:off x="2239" y="3504"/>
              <a:ext cx="2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b="1" dirty="0">
                  <a:solidFill>
                    <a:srgbClr val="990000"/>
                  </a:solidFill>
                  <a:latin typeface="Arial" charset="0"/>
                </a:rPr>
                <a:t>8.</a:t>
              </a:r>
              <a:endParaRPr lang="en-US" altLang="en-US" b="1" dirty="0">
                <a:solidFill>
                  <a:srgbClr val="990000"/>
                </a:solidFill>
                <a:latin typeface="Arial" charset="0"/>
              </a:endParaRPr>
            </a:p>
          </p:txBody>
        </p:sp>
      </p:grpSp>
      <p:grpSp>
        <p:nvGrpSpPr>
          <p:cNvPr id="68" name="Group 36"/>
          <p:cNvGrpSpPr>
            <a:grpSpLocks/>
          </p:cNvGrpSpPr>
          <p:nvPr/>
        </p:nvGrpSpPr>
        <p:grpSpPr bwMode="auto">
          <a:xfrm>
            <a:off x="5158211" y="5709369"/>
            <a:ext cx="2078038" cy="815975"/>
            <a:chOff x="4063" y="3404"/>
            <a:chExt cx="1309" cy="514"/>
          </a:xfrm>
        </p:grpSpPr>
        <p:sp>
          <p:nvSpPr>
            <p:cNvPr id="69" name="Text Box 25"/>
            <p:cNvSpPr txBox="1">
              <a:spLocks noChangeArrowheads="1"/>
            </p:cNvSpPr>
            <p:nvPr/>
          </p:nvSpPr>
          <p:spPr bwMode="auto">
            <a:xfrm>
              <a:off x="4268" y="3404"/>
              <a:ext cx="1104" cy="5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" tIns="10800" rIns="18000" bIns="118800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sr-Latn-CS" altLang="en-US" sz="1000" b="0" dirty="0">
                  <a:latin typeface="Arial" charset="0"/>
                </a:rPr>
                <a:t>Talasi se preko elastične bazilarne membrane prenose sa skale vestibuli na skalu timpani, a kod jako dubokih tonova i preko helikotreme na vrhu puža</a:t>
              </a:r>
              <a:endParaRPr lang="en-US" altLang="en-US" sz="1000" b="0" dirty="0">
                <a:latin typeface="Arial" charset="0"/>
              </a:endParaRPr>
            </a:p>
          </p:txBody>
        </p:sp>
        <p:sp>
          <p:nvSpPr>
            <p:cNvPr id="70" name="Text Box 26"/>
            <p:cNvSpPr txBox="1">
              <a:spLocks noChangeArrowheads="1"/>
            </p:cNvSpPr>
            <p:nvPr/>
          </p:nvSpPr>
          <p:spPr bwMode="auto">
            <a:xfrm>
              <a:off x="4063" y="3417"/>
              <a:ext cx="27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b="1" dirty="0">
                  <a:solidFill>
                    <a:srgbClr val="990000"/>
                  </a:solidFill>
                  <a:latin typeface="Arial" charset="0"/>
                </a:rPr>
                <a:t>6.</a:t>
              </a:r>
              <a:endParaRPr lang="en-US" altLang="en-US" b="1" dirty="0">
                <a:solidFill>
                  <a:srgbClr val="990000"/>
                </a:solidFill>
                <a:latin typeface="Arial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440632"/>
            <a:ext cx="9071992" cy="36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987824" y="44624"/>
            <a:ext cx="3168352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Prenošenje zvuka</a:t>
            </a: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64"/>
          <p:cNvGrpSpPr>
            <a:grpSpLocks/>
          </p:cNvGrpSpPr>
          <p:nvPr/>
        </p:nvGrpSpPr>
        <p:grpSpPr bwMode="auto">
          <a:xfrm>
            <a:off x="1419523" y="155153"/>
            <a:ext cx="6226175" cy="6297613"/>
            <a:chOff x="1694" y="-2"/>
            <a:chExt cx="3922" cy="3967"/>
          </a:xfrm>
        </p:grpSpPr>
        <p:pic>
          <p:nvPicPr>
            <p:cNvPr id="43" name="Picture 5" descr="C:\My Documents\Nastava\Predavanja\PPP\Slike\puz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4" y="9"/>
              <a:ext cx="3161" cy="3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AutoShape 10"/>
            <p:cNvSpPr>
              <a:spLocks noChangeArrowheads="1"/>
            </p:cNvSpPr>
            <p:nvPr/>
          </p:nvSpPr>
          <p:spPr bwMode="auto">
            <a:xfrm>
              <a:off x="2352" y="3024"/>
              <a:ext cx="190" cy="2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47 h 21600"/>
                <a:gd name="T17" fmla="*/ 6139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rgbClr val="C82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AutoShape 11"/>
            <p:cNvSpPr>
              <a:spLocks noChangeArrowheads="1"/>
            </p:cNvSpPr>
            <p:nvPr/>
          </p:nvSpPr>
          <p:spPr bwMode="auto">
            <a:xfrm>
              <a:off x="2352" y="3541"/>
              <a:ext cx="190" cy="2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47 h 21600"/>
                <a:gd name="T17" fmla="*/ 6139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rgbClr val="7A9A8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2364" y="3040"/>
              <a:ext cx="124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x-none" altLang="en-US" sz="1800" b="1" dirty="0">
                  <a:solidFill>
                    <a:srgbClr val="990000"/>
                  </a:solidFill>
                  <a:latin typeface="Arial" charset="0"/>
                  <a:cs typeface="Times New Roman" pitchFamily="18" charset="0"/>
                </a:rPr>
                <a:t>T</a:t>
              </a:r>
              <a:r>
                <a:rPr lang="en-US" altLang="en-US" sz="1800" b="1" dirty="0">
                  <a:solidFill>
                    <a:srgbClr val="990000"/>
                  </a:solidFill>
                  <a:latin typeface="Arial" charset="0"/>
                  <a:cs typeface="Times New Roman" pitchFamily="18" charset="0"/>
                </a:rPr>
                <a:t>alas </a:t>
              </a:r>
              <a:r>
                <a:rPr lang="en-US" altLang="en-US" sz="1800" b="1" dirty="0" err="1">
                  <a:solidFill>
                    <a:srgbClr val="990000"/>
                  </a:solidFill>
                  <a:latin typeface="Arial" charset="0"/>
                  <a:cs typeface="Times New Roman" pitchFamily="18" charset="0"/>
                </a:rPr>
                <a:t>od</a:t>
              </a:r>
              <a:r>
                <a:rPr lang="en-US" altLang="en-US" sz="1800" b="1" dirty="0">
                  <a:solidFill>
                    <a:srgbClr val="990000"/>
                  </a:solidFill>
                  <a:latin typeface="Arial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en-US" sz="1800" b="1" dirty="0" err="1">
                  <a:solidFill>
                    <a:srgbClr val="990000"/>
                  </a:solidFill>
                  <a:latin typeface="Arial" charset="0"/>
                  <a:cs typeface="Times New Roman" pitchFamily="18" charset="0"/>
                </a:rPr>
                <a:t>ovalnog</a:t>
              </a:r>
              <a:r>
                <a:rPr lang="en-US" altLang="en-US" sz="1800" b="1" dirty="0">
                  <a:solidFill>
                    <a:srgbClr val="9900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en-US" altLang="en-US" sz="1800" b="1" dirty="0" err="1">
                  <a:solidFill>
                    <a:srgbClr val="990000"/>
                  </a:solidFill>
                  <a:latin typeface="Arial" charset="0"/>
                  <a:cs typeface="Times New Roman" pitchFamily="18" charset="0"/>
                </a:rPr>
                <a:t>prozora</a:t>
              </a:r>
              <a:endParaRPr lang="en-GB" altLang="en-US" sz="18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>
              <a:off x="2372" y="3558"/>
              <a:ext cx="136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x-none" altLang="en-US" sz="1800" b="1" dirty="0">
                  <a:solidFill>
                    <a:srgbClr val="006600"/>
                  </a:solidFill>
                  <a:latin typeface="Arial" charset="0"/>
                  <a:cs typeface="Times New Roman" pitchFamily="18" charset="0"/>
                </a:rPr>
                <a:t>T</a:t>
              </a:r>
              <a:r>
                <a:rPr lang="en-US" altLang="en-US" sz="1800" b="1" dirty="0">
                  <a:solidFill>
                    <a:srgbClr val="006600"/>
                  </a:solidFill>
                  <a:latin typeface="Arial" charset="0"/>
                  <a:cs typeface="Times New Roman" pitchFamily="18" charset="0"/>
                </a:rPr>
                <a:t>alas ka </a:t>
              </a:r>
            </a:p>
            <a:p>
              <a:pPr algn="ctr"/>
              <a:r>
                <a:rPr lang="sr-Latn-CS" altLang="en-US" sz="1800" b="1" dirty="0">
                  <a:solidFill>
                    <a:srgbClr val="006600"/>
                  </a:solidFill>
                  <a:cs typeface="Times New Roman" pitchFamily="18" charset="0"/>
                </a:rPr>
                <a:t>okruglom</a:t>
              </a:r>
              <a:r>
                <a:rPr lang="en-US" altLang="en-US" sz="1800" b="1" dirty="0">
                  <a:solidFill>
                    <a:srgbClr val="0066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en-US" altLang="en-US" sz="1800" b="1" dirty="0" err="1">
                  <a:solidFill>
                    <a:srgbClr val="006600"/>
                  </a:solidFill>
                  <a:latin typeface="Arial" charset="0"/>
                  <a:cs typeface="Times New Roman" pitchFamily="18" charset="0"/>
                </a:rPr>
                <a:t>prozoru</a:t>
              </a:r>
              <a:endParaRPr lang="en-GB" altLang="en-US" sz="1800" b="1" dirty="0">
                <a:solidFill>
                  <a:srgbClr val="006600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48" name="Text Box 30"/>
            <p:cNvSpPr txBox="1">
              <a:spLocks noChangeArrowheads="1"/>
            </p:cNvSpPr>
            <p:nvPr/>
          </p:nvSpPr>
          <p:spPr bwMode="auto">
            <a:xfrm>
              <a:off x="4622" y="2784"/>
              <a:ext cx="85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b="1">
                  <a:latin typeface="Arial" charset="0"/>
                  <a:cs typeface="Times New Roman" pitchFamily="18" charset="0"/>
                </a:rPr>
                <a:t>Bazilarna </a:t>
              </a:r>
            </a:p>
            <a:p>
              <a:pPr algn="ctr"/>
              <a:r>
                <a:rPr lang="en-US" altLang="en-US" sz="1800" b="1">
                  <a:latin typeface="Arial" charset="0"/>
                  <a:cs typeface="Times New Roman" pitchFamily="18" charset="0"/>
                </a:rPr>
                <a:t>membrana</a:t>
              </a:r>
              <a:endParaRPr lang="en-GB" altLang="en-US" sz="1800" b="1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49" name="Text Box 38"/>
            <p:cNvSpPr txBox="1">
              <a:spLocks noChangeArrowheads="1"/>
            </p:cNvSpPr>
            <p:nvPr/>
          </p:nvSpPr>
          <p:spPr bwMode="auto">
            <a:xfrm>
              <a:off x="4465" y="3312"/>
              <a:ext cx="110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b="1">
                  <a:latin typeface="Arial" charset="0"/>
                  <a:cs typeface="Times New Roman" pitchFamily="18" charset="0"/>
                </a:rPr>
                <a:t>Kortijev organ</a:t>
              </a:r>
              <a:endParaRPr lang="en-GB" altLang="en-US" sz="1800" b="1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50" name="Text Box 39"/>
            <p:cNvSpPr txBox="1">
              <a:spLocks noChangeArrowheads="1"/>
            </p:cNvSpPr>
            <p:nvPr/>
          </p:nvSpPr>
          <p:spPr bwMode="auto">
            <a:xfrm>
              <a:off x="4669" y="662"/>
              <a:ext cx="9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b="1" dirty="0" err="1">
                  <a:latin typeface="Arial" charset="0"/>
                  <a:cs typeface="Times New Roman" pitchFamily="18" charset="0"/>
                </a:rPr>
                <a:t>Rajsnerova</a:t>
              </a:r>
              <a:endParaRPr lang="en-US" altLang="en-US" sz="1800" b="1" dirty="0">
                <a:latin typeface="Arial" charset="0"/>
                <a:cs typeface="Times New Roman" pitchFamily="18" charset="0"/>
              </a:endParaRPr>
            </a:p>
            <a:p>
              <a:pPr algn="ctr"/>
              <a:r>
                <a:rPr lang="en-US" altLang="en-US" sz="1800" b="1" dirty="0" err="1">
                  <a:latin typeface="Arial" charset="0"/>
                  <a:cs typeface="Times New Roman" pitchFamily="18" charset="0"/>
                </a:rPr>
                <a:t>membrana</a:t>
              </a:r>
              <a:endParaRPr lang="en-GB" altLang="en-US" sz="1800" b="1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51" name="Text Box 43"/>
            <p:cNvSpPr txBox="1">
              <a:spLocks noChangeArrowheads="1"/>
            </p:cNvSpPr>
            <p:nvPr/>
          </p:nvSpPr>
          <p:spPr bwMode="auto">
            <a:xfrm>
              <a:off x="2183" y="2400"/>
              <a:ext cx="63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x-none" altLang="en-US" sz="1800" b="1" i="1" dirty="0">
                  <a:latin typeface="Arial" charset="0"/>
                  <a:cs typeface="Times New Roman" pitchFamily="18" charset="0"/>
                </a:rPr>
                <a:t>S</a:t>
              </a:r>
              <a:r>
                <a:rPr lang="en-US" altLang="en-US" sz="1800" b="1" i="1" dirty="0" err="1">
                  <a:latin typeface="Arial" charset="0"/>
                  <a:cs typeface="Times New Roman" pitchFamily="18" charset="0"/>
                </a:rPr>
                <a:t>kala</a:t>
              </a:r>
              <a:r>
                <a:rPr lang="en-US" altLang="en-US" sz="1800" b="1" i="1" dirty="0">
                  <a:latin typeface="Arial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en-US" sz="1800" b="1" i="1" dirty="0">
                  <a:latin typeface="Arial" charset="0"/>
                  <a:cs typeface="Times New Roman" pitchFamily="18" charset="0"/>
                </a:rPr>
                <a:t>timpani</a:t>
              </a:r>
              <a:endParaRPr lang="en-GB" altLang="en-US" sz="1800" b="1" i="1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52" name="Text Box 44"/>
            <p:cNvSpPr txBox="1">
              <a:spLocks noChangeArrowheads="1"/>
            </p:cNvSpPr>
            <p:nvPr/>
          </p:nvSpPr>
          <p:spPr bwMode="auto">
            <a:xfrm>
              <a:off x="1902" y="973"/>
              <a:ext cx="70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x-none" altLang="en-US" sz="1800" b="1" i="1" dirty="0">
                  <a:latin typeface="Arial" charset="0"/>
                  <a:cs typeface="Times New Roman" pitchFamily="18" charset="0"/>
                </a:rPr>
                <a:t>S</a:t>
              </a:r>
              <a:r>
                <a:rPr lang="en-US" altLang="en-US" sz="1800" b="1" i="1" dirty="0" err="1">
                  <a:latin typeface="Arial" charset="0"/>
                  <a:cs typeface="Times New Roman" pitchFamily="18" charset="0"/>
                </a:rPr>
                <a:t>kala</a:t>
              </a:r>
              <a:r>
                <a:rPr lang="en-US" altLang="en-US" sz="1800" b="1" i="1" dirty="0">
                  <a:latin typeface="Arial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en-US" sz="1800" b="1" i="1" dirty="0" err="1">
                  <a:latin typeface="Arial" charset="0"/>
                  <a:cs typeface="Times New Roman" pitchFamily="18" charset="0"/>
                </a:rPr>
                <a:t>vestibuli</a:t>
              </a:r>
              <a:endParaRPr lang="en-GB" altLang="en-US" sz="1800" b="1" i="1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53" name="Text Box 45"/>
            <p:cNvSpPr txBox="1">
              <a:spLocks noChangeArrowheads="1"/>
            </p:cNvSpPr>
            <p:nvPr/>
          </p:nvSpPr>
          <p:spPr bwMode="auto">
            <a:xfrm>
              <a:off x="1694" y="1584"/>
              <a:ext cx="53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x-none" altLang="en-US" sz="1800" b="1" i="1" dirty="0">
                  <a:latin typeface="Arial" charset="0"/>
                  <a:cs typeface="Times New Roman" pitchFamily="18" charset="0"/>
                </a:rPr>
                <a:t>S</a:t>
              </a:r>
              <a:r>
                <a:rPr lang="en-US" altLang="en-US" sz="1800" b="1" i="1" dirty="0" err="1">
                  <a:latin typeface="Arial" charset="0"/>
                  <a:cs typeface="Times New Roman" pitchFamily="18" charset="0"/>
                </a:rPr>
                <a:t>kala</a:t>
              </a:r>
              <a:r>
                <a:rPr lang="en-US" altLang="en-US" sz="1800" b="1" i="1" dirty="0">
                  <a:latin typeface="Arial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en-US" sz="1800" b="1" i="1" dirty="0">
                  <a:latin typeface="Arial" charset="0"/>
                  <a:cs typeface="Times New Roman" pitchFamily="18" charset="0"/>
                </a:rPr>
                <a:t>media</a:t>
              </a:r>
              <a:endParaRPr lang="en-GB" altLang="en-US" sz="1800" b="1" i="1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54" name="Text Box 49"/>
            <p:cNvSpPr txBox="1">
              <a:spLocks noChangeArrowheads="1"/>
            </p:cNvSpPr>
            <p:nvPr/>
          </p:nvSpPr>
          <p:spPr bwMode="auto">
            <a:xfrm>
              <a:off x="2399" y="-2"/>
              <a:ext cx="94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x-none" altLang="en-US" sz="1800" b="1" i="1" dirty="0">
                  <a:latin typeface="Arial" charset="0"/>
                  <a:cs typeface="Times New Roman" pitchFamily="18" charset="0"/>
                </a:rPr>
                <a:t>H</a:t>
              </a:r>
              <a:r>
                <a:rPr lang="en-US" altLang="en-US" sz="1800" b="1" i="1" dirty="0" err="1">
                  <a:latin typeface="Arial" charset="0"/>
                  <a:cs typeface="Times New Roman" pitchFamily="18" charset="0"/>
                </a:rPr>
                <a:t>elikot</a:t>
              </a:r>
              <a:r>
                <a:rPr lang="x-none" altLang="en-US" sz="1800" b="1" i="1" dirty="0">
                  <a:latin typeface="Arial" charset="0"/>
                  <a:cs typeface="Times New Roman" pitchFamily="18" charset="0"/>
                </a:rPr>
                <a:t>re</a:t>
              </a:r>
              <a:r>
                <a:rPr lang="en-US" altLang="en-US" sz="1800" b="1" i="1" dirty="0">
                  <a:latin typeface="Arial" charset="0"/>
                  <a:cs typeface="Times New Roman" pitchFamily="18" charset="0"/>
                </a:rPr>
                <a:t>ma</a:t>
              </a:r>
              <a:endParaRPr lang="en-GB" altLang="en-US" sz="1800" b="1" i="1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55" name="Text Box 51"/>
            <p:cNvSpPr txBox="1">
              <a:spLocks noChangeArrowheads="1"/>
            </p:cNvSpPr>
            <p:nvPr/>
          </p:nvSpPr>
          <p:spPr bwMode="auto">
            <a:xfrm>
              <a:off x="3426" y="1910"/>
              <a:ext cx="8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 b="1" dirty="0">
                  <a:solidFill>
                    <a:srgbClr val="FFFF00"/>
                  </a:solidFill>
                  <a:latin typeface="Arial" charset="0"/>
                  <a:cs typeface="Times New Roman" pitchFamily="18" charset="0"/>
                </a:rPr>
                <a:t>Ganglion</a:t>
              </a:r>
              <a:endParaRPr lang="en-GB" altLang="en-US" sz="2000" b="1" dirty="0">
                <a:solidFill>
                  <a:srgbClr val="FFFF00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58" name="Text Box 53"/>
            <p:cNvSpPr txBox="1">
              <a:spLocks noChangeArrowheads="1"/>
            </p:cNvSpPr>
            <p:nvPr/>
          </p:nvSpPr>
          <p:spPr bwMode="auto">
            <a:xfrm rot="4397598">
              <a:off x="3404" y="3078"/>
              <a:ext cx="98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 b="1" dirty="0" err="1">
                  <a:solidFill>
                    <a:srgbClr val="FFFF00"/>
                  </a:solidFill>
                  <a:latin typeface="Arial" charset="0"/>
                  <a:cs typeface="Times New Roman" pitchFamily="18" charset="0"/>
                </a:rPr>
                <a:t>Slušni</a:t>
              </a:r>
              <a:r>
                <a:rPr lang="en-US" altLang="en-US" sz="2000" b="1" dirty="0">
                  <a:solidFill>
                    <a:srgbClr val="FFFF00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en-US" altLang="en-US" sz="2000" b="1" dirty="0" err="1">
                  <a:solidFill>
                    <a:srgbClr val="FFFF00"/>
                  </a:solidFill>
                  <a:latin typeface="Arial" charset="0"/>
                  <a:cs typeface="Times New Roman" pitchFamily="18" charset="0"/>
                </a:rPr>
                <a:t>nerv</a:t>
              </a:r>
              <a:endParaRPr lang="en-GB" altLang="en-US" sz="2000" b="1" dirty="0">
                <a:solidFill>
                  <a:srgbClr val="FFFF00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62" name="Line 54"/>
            <p:cNvSpPr>
              <a:spLocks noChangeShapeType="1"/>
            </p:cNvSpPr>
            <p:nvPr/>
          </p:nvSpPr>
          <p:spPr bwMode="auto">
            <a:xfrm flipV="1">
              <a:off x="2544" y="2016"/>
              <a:ext cx="288" cy="384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5"/>
            <p:cNvSpPr>
              <a:spLocks noChangeShapeType="1"/>
            </p:cNvSpPr>
            <p:nvPr/>
          </p:nvSpPr>
          <p:spPr bwMode="auto">
            <a:xfrm flipV="1">
              <a:off x="2160" y="1680"/>
              <a:ext cx="480" cy="96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56"/>
            <p:cNvSpPr>
              <a:spLocks noChangeShapeType="1"/>
            </p:cNvSpPr>
            <p:nvPr/>
          </p:nvSpPr>
          <p:spPr bwMode="auto">
            <a:xfrm>
              <a:off x="2592" y="1152"/>
              <a:ext cx="336" cy="384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57"/>
            <p:cNvSpPr>
              <a:spLocks noChangeShapeType="1"/>
            </p:cNvSpPr>
            <p:nvPr/>
          </p:nvSpPr>
          <p:spPr bwMode="auto">
            <a:xfrm>
              <a:off x="3120" y="192"/>
              <a:ext cx="528" cy="192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59"/>
            <p:cNvSpPr>
              <a:spLocks noChangeShapeType="1"/>
            </p:cNvSpPr>
            <p:nvPr/>
          </p:nvSpPr>
          <p:spPr bwMode="auto">
            <a:xfrm>
              <a:off x="5040" y="1056"/>
              <a:ext cx="0" cy="912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60"/>
            <p:cNvSpPr>
              <a:spLocks noChangeShapeType="1"/>
            </p:cNvSpPr>
            <p:nvPr/>
          </p:nvSpPr>
          <p:spPr bwMode="auto">
            <a:xfrm flipH="1" flipV="1">
              <a:off x="4800" y="2256"/>
              <a:ext cx="288" cy="528"/>
            </a:xfrm>
            <a:prstGeom prst="line">
              <a:avLst/>
            </a:prstGeom>
            <a:noFill/>
            <a:ln w="38100">
              <a:solidFill>
                <a:srgbClr val="FFCC66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1"/>
            <p:cNvSpPr>
              <a:spLocks/>
            </p:cNvSpPr>
            <p:nvPr/>
          </p:nvSpPr>
          <p:spPr bwMode="auto">
            <a:xfrm>
              <a:off x="5040" y="2160"/>
              <a:ext cx="576" cy="1200"/>
            </a:xfrm>
            <a:custGeom>
              <a:avLst/>
              <a:gdLst>
                <a:gd name="T0" fmla="*/ 240 w 576"/>
                <a:gd name="T1" fmla="*/ 1200 h 1200"/>
                <a:gd name="T2" fmla="*/ 576 w 576"/>
                <a:gd name="T3" fmla="*/ 864 h 1200"/>
                <a:gd name="T4" fmla="*/ 0 w 576"/>
                <a:gd name="T5" fmla="*/ 0 h 1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76" h="1200">
                  <a:moveTo>
                    <a:pt x="240" y="1200"/>
                  </a:moveTo>
                  <a:lnTo>
                    <a:pt x="576" y="864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FFCC66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6" name="Straight Connector 75"/>
          <p:cNvCxnSpPr/>
          <p:nvPr/>
        </p:nvCxnSpPr>
        <p:spPr>
          <a:xfrm>
            <a:off x="5940152" y="908720"/>
            <a:ext cx="3131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77" name="Rectangle 15"/>
          <p:cNvSpPr>
            <a:spLocks noChangeArrowheads="1"/>
          </p:cNvSpPr>
          <p:nvPr/>
        </p:nvSpPr>
        <p:spPr bwMode="auto">
          <a:xfrm>
            <a:off x="5796136" y="116712"/>
            <a:ext cx="316835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Prenošenje zvuka</a:t>
            </a:r>
          </a:p>
        </p:txBody>
      </p:sp>
      <p:sp>
        <p:nvSpPr>
          <p:cNvPr id="78" name="Text Box 63"/>
          <p:cNvSpPr txBox="1">
            <a:spLocks noChangeArrowheads="1"/>
          </p:cNvSpPr>
          <p:nvPr/>
        </p:nvSpPr>
        <p:spPr bwMode="auto">
          <a:xfrm>
            <a:off x="395536" y="4941168"/>
            <a:ext cx="1872208" cy="1328023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Putevi prenošenja zvuka kroz kohleu</a:t>
            </a:r>
            <a:endParaRPr lang="en-GB" alt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306642" y="116712"/>
            <a:ext cx="853071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Raspodela energije zvuka na bazilarnoj membrani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79375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5572252" cy="548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06642" y="116712"/>
            <a:ext cx="853071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Raspodela energije zvuka na bazilarnoj membrani</a:t>
            </a: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980726"/>
            <a:ext cx="3024000" cy="249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3D27DC-89AB-4099-BA69-0C24C8731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75348"/>
            <a:ext cx="2592288" cy="194421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800" kern="0" dirty="0">
                <a:solidFill>
                  <a:srgbClr val="A50021"/>
                </a:solidFill>
                <a:latin typeface="Arial Black" pitchFamily="34" charset="0"/>
              </a:rPr>
              <a:t>PERCEPCIJA ZVUKA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9552" y="1772816"/>
            <a:ext cx="8244056" cy="31651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 anchorCtr="0"/>
          <a:lstStyle/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Definicija percepcije;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Organ sluha – spoljašnje, srednje i unutrašnje uvo;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Latn-C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Raspodela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energije zvuka na bazilarnoj membrani;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Prenos i obrada zvučnih informacija;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Frekvencijski opseg čujnosti;</a:t>
            </a:r>
          </a:p>
          <a:p>
            <a:pPr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Blip>
                <a:blip r:embed="rId4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Dinamički opseg čujnosti.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1196752"/>
            <a:ext cx="1656184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x-none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SADRŽAJ</a:t>
            </a: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744" y="1124744"/>
            <a:ext cx="8668512" cy="496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Connector 30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06642" y="116712"/>
            <a:ext cx="853071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Raspodela energije zvuka na bazilarnoj membrani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06642" y="116712"/>
            <a:ext cx="853071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Raspodela energije zvuka na bazilarnoj membrani</a:t>
            </a:r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234000" y="1154115"/>
            <a:ext cx="8676000" cy="3878332"/>
            <a:chOff x="96" y="1440"/>
            <a:chExt cx="5568" cy="2489"/>
          </a:xfrm>
        </p:grpSpPr>
        <p:pic>
          <p:nvPicPr>
            <p:cNvPr id="20" name="Picture 5" descr="C:\My Documents\Nastava\Predavanja\PPP\Slike\sema uv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440"/>
              <a:ext cx="5568" cy="2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682" y="3720"/>
              <a:ext cx="1107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 b="1">
                  <a:latin typeface="Arial" charset="0"/>
                  <a:cs typeface="Times New Roman" pitchFamily="18" charset="0"/>
                </a:rPr>
                <a:t>rastojanje duž membrane</a:t>
              </a:r>
              <a:endParaRPr lang="en-GB" altLang="en-US" sz="1000" b="1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1216" y="1575"/>
              <a:ext cx="687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 b="1" dirty="0" err="1">
                  <a:latin typeface="Arial" charset="0"/>
                  <a:cs typeface="Times New Roman" pitchFamily="18" charset="0"/>
                </a:rPr>
                <a:t>spoljašnje</a:t>
              </a:r>
              <a:r>
                <a:rPr lang="en-US" altLang="en-US" sz="1000" b="1" dirty="0">
                  <a:latin typeface="Arial" charset="0"/>
                  <a:cs typeface="Times New Roman" pitchFamily="18" charset="0"/>
                </a:rPr>
                <a:t> </a:t>
              </a:r>
              <a:r>
                <a:rPr lang="en-US" altLang="en-US" sz="1000" b="1" dirty="0" err="1">
                  <a:latin typeface="Arial" charset="0"/>
                  <a:cs typeface="Times New Roman" pitchFamily="18" charset="0"/>
                </a:rPr>
                <a:t>uvo</a:t>
              </a:r>
              <a:endParaRPr lang="en-GB" altLang="en-US" sz="1000" b="1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3028" y="1571"/>
              <a:ext cx="707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 b="1">
                  <a:latin typeface="Arial" charset="0"/>
                  <a:cs typeface="Times New Roman" pitchFamily="18" charset="0"/>
                </a:rPr>
                <a:t>unutrašnje uvo</a:t>
              </a:r>
              <a:endParaRPr lang="en-GB" altLang="en-US" sz="1000" b="1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2048" y="1467"/>
              <a:ext cx="41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000" b="1" dirty="0" err="1">
                  <a:latin typeface="Arial" charset="0"/>
                  <a:cs typeface="Times New Roman" pitchFamily="18" charset="0"/>
                </a:rPr>
                <a:t>srednje</a:t>
              </a:r>
              <a:endParaRPr lang="en-US" altLang="en-US" sz="1000" b="1" dirty="0">
                <a:latin typeface="Arial" charset="0"/>
                <a:cs typeface="Times New Roman" pitchFamily="18" charset="0"/>
              </a:endParaRPr>
            </a:p>
            <a:p>
              <a:pPr algn="ctr"/>
              <a:r>
                <a:rPr lang="en-US" altLang="en-US" sz="1000" b="1" dirty="0" err="1">
                  <a:latin typeface="Arial" charset="0"/>
                  <a:cs typeface="Times New Roman" pitchFamily="18" charset="0"/>
                </a:rPr>
                <a:t>uvo</a:t>
              </a:r>
              <a:endParaRPr lang="en-GB" altLang="en-US" sz="1000" b="1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1355" y="2187"/>
              <a:ext cx="587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 b="1" dirty="0" err="1">
                  <a:latin typeface="Arial" charset="0"/>
                  <a:cs typeface="Times New Roman" pitchFamily="18" charset="0"/>
                </a:rPr>
                <a:t>slušni</a:t>
              </a:r>
              <a:r>
                <a:rPr lang="en-US" altLang="en-US" sz="1000" b="1" dirty="0">
                  <a:latin typeface="Arial" charset="0"/>
                  <a:cs typeface="Times New Roman" pitchFamily="18" charset="0"/>
                </a:rPr>
                <a:t> </a:t>
              </a:r>
              <a:r>
                <a:rPr lang="en-US" altLang="en-US" sz="1000" b="1" dirty="0" err="1">
                  <a:latin typeface="Arial" charset="0"/>
                  <a:cs typeface="Times New Roman" pitchFamily="18" charset="0"/>
                </a:rPr>
                <a:t>kanal</a:t>
              </a:r>
              <a:endParaRPr lang="en-GB" altLang="en-US" sz="1000" b="1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1371" y="2598"/>
              <a:ext cx="585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 b="1" dirty="0" err="1">
                  <a:latin typeface="Arial" charset="0"/>
                  <a:cs typeface="Times New Roman" pitchFamily="18" charset="0"/>
                </a:rPr>
                <a:t>membrana</a:t>
              </a:r>
              <a:endParaRPr lang="en-US" altLang="en-US" sz="1000" b="1" dirty="0">
                <a:latin typeface="Arial" charset="0"/>
                <a:cs typeface="Times New Roman" pitchFamily="18" charset="0"/>
              </a:endParaRPr>
            </a:p>
            <a:p>
              <a:pPr algn="ctr"/>
              <a:r>
                <a:rPr lang="en-US" altLang="en-US" sz="1000" b="1" dirty="0" err="1">
                  <a:latin typeface="Arial" charset="0"/>
                  <a:cs typeface="Times New Roman" pitchFamily="18" charset="0"/>
                </a:rPr>
                <a:t>bubne</a:t>
              </a:r>
              <a:r>
                <a:rPr lang="en-US" altLang="en-US" sz="1000" b="1" dirty="0">
                  <a:latin typeface="Arial" charset="0"/>
                  <a:cs typeface="Times New Roman" pitchFamily="18" charset="0"/>
                </a:rPr>
                <a:t> </a:t>
              </a:r>
              <a:r>
                <a:rPr lang="en-US" altLang="en-US" sz="1000" b="1" dirty="0" err="1">
                  <a:latin typeface="Arial" charset="0"/>
                  <a:cs typeface="Times New Roman" pitchFamily="18" charset="0"/>
                </a:rPr>
                <a:t>opne</a:t>
              </a:r>
              <a:endParaRPr lang="en-GB" altLang="en-US" sz="1000" b="1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262" y="2345"/>
              <a:ext cx="338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 dirty="0" err="1">
                  <a:solidFill>
                    <a:srgbClr val="990000"/>
                  </a:solidFill>
                  <a:latin typeface="Arial" charset="0"/>
                  <a:cs typeface="Times New Roman" pitchFamily="18" charset="0"/>
                </a:rPr>
                <a:t>zvuk</a:t>
              </a:r>
              <a:endParaRPr lang="en-GB" altLang="en-US" sz="12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4619" y="2129"/>
              <a:ext cx="42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 dirty="0" err="1">
                  <a:solidFill>
                    <a:srgbClr val="990000"/>
                  </a:solidFill>
                  <a:latin typeface="Arial" charset="0"/>
                  <a:cs typeface="Times New Roman" pitchFamily="18" charset="0"/>
                </a:rPr>
                <a:t>mozak</a:t>
              </a:r>
              <a:endParaRPr lang="en-GB" altLang="en-US" sz="1200" b="1" dirty="0">
                <a:solidFill>
                  <a:srgbClr val="990000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3534" y="3109"/>
              <a:ext cx="911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 b="1" dirty="0" err="1">
                  <a:latin typeface="Arial" charset="0"/>
                  <a:cs typeface="Times New Roman" pitchFamily="18" charset="0"/>
                </a:rPr>
                <a:t>bazilarna</a:t>
              </a:r>
              <a:r>
                <a:rPr lang="en-US" altLang="en-US" sz="1000" b="1" dirty="0">
                  <a:latin typeface="Arial" charset="0"/>
                  <a:cs typeface="Times New Roman" pitchFamily="18" charset="0"/>
                </a:rPr>
                <a:t> </a:t>
              </a:r>
              <a:r>
                <a:rPr lang="en-US" altLang="en-US" sz="1000" b="1" dirty="0" err="1">
                  <a:latin typeface="Arial" charset="0"/>
                  <a:cs typeface="Times New Roman" pitchFamily="18" charset="0"/>
                </a:rPr>
                <a:t>membrana</a:t>
              </a:r>
              <a:endParaRPr lang="en-GB" altLang="en-US" sz="1000" b="1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2659" y="3366"/>
              <a:ext cx="637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 b="1" dirty="0" err="1">
                  <a:latin typeface="Arial" charset="0"/>
                  <a:cs typeface="Times New Roman" pitchFamily="18" charset="0"/>
                </a:rPr>
                <a:t>scala</a:t>
              </a:r>
              <a:r>
                <a:rPr lang="en-US" altLang="en-US" sz="1000" b="1" dirty="0">
                  <a:latin typeface="Arial" charset="0"/>
                  <a:cs typeface="Times New Roman" pitchFamily="18" charset="0"/>
                </a:rPr>
                <a:t> timpani</a:t>
              </a:r>
              <a:endParaRPr lang="en-GB" altLang="en-US" sz="1000" b="1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2655" y="3099"/>
              <a:ext cx="10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en-US" sz="1000" b="1" dirty="0" err="1">
                  <a:latin typeface="Arial" charset="0"/>
                  <a:cs typeface="Times New Roman" pitchFamily="18" charset="0"/>
                </a:rPr>
                <a:t>scala</a:t>
              </a:r>
              <a:r>
                <a:rPr lang="en-US" altLang="en-US" sz="1000" b="1" dirty="0">
                  <a:latin typeface="Arial" charset="0"/>
                  <a:cs typeface="Times New Roman" pitchFamily="18" charset="0"/>
                </a:rPr>
                <a:t> </a:t>
              </a:r>
              <a:r>
                <a:rPr lang="en-US" altLang="en-US" sz="1000" b="1" dirty="0" err="1">
                  <a:latin typeface="Arial" charset="0"/>
                  <a:cs typeface="Times New Roman" pitchFamily="18" charset="0"/>
                </a:rPr>
                <a:t>vestibuli</a:t>
              </a:r>
              <a:endParaRPr lang="en-GB" altLang="en-US" sz="1000" b="1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4" name="Text Box 17"/>
            <p:cNvSpPr txBox="1">
              <a:spLocks noChangeArrowheads="1"/>
            </p:cNvSpPr>
            <p:nvPr/>
          </p:nvSpPr>
          <p:spPr bwMode="auto">
            <a:xfrm>
              <a:off x="2341" y="2971"/>
              <a:ext cx="447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 b="1" dirty="0" err="1">
                  <a:latin typeface="Arial" charset="0"/>
                  <a:cs typeface="Times New Roman" pitchFamily="18" charset="0"/>
                </a:rPr>
                <a:t>uzengija</a:t>
              </a:r>
              <a:endParaRPr lang="en-GB" altLang="en-US" sz="1000" b="1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3733" y="3362"/>
              <a:ext cx="578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 b="1" dirty="0" err="1">
                  <a:latin typeface="Arial" charset="0"/>
                  <a:cs typeface="Times New Roman" pitchFamily="18" charset="0"/>
                </a:rPr>
                <a:t>helicot</a:t>
              </a:r>
              <a:r>
                <a:rPr lang="x-none" altLang="en-US" sz="1000" b="1" dirty="0">
                  <a:latin typeface="Arial" charset="0"/>
                  <a:cs typeface="Times New Roman" pitchFamily="18" charset="0"/>
                </a:rPr>
                <a:t>re</a:t>
              </a:r>
              <a:r>
                <a:rPr lang="en-US" altLang="en-US" sz="1000" b="1" dirty="0">
                  <a:latin typeface="Arial" charset="0"/>
                  <a:cs typeface="Times New Roman" pitchFamily="18" charset="0"/>
                </a:rPr>
                <a:t>ma</a:t>
              </a:r>
              <a:endParaRPr lang="en-GB" altLang="en-US" sz="1000" b="1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2713" y="2969"/>
              <a:ext cx="634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 b="1" dirty="0" err="1">
                  <a:latin typeface="Arial" charset="0"/>
                  <a:cs typeface="Times New Roman" pitchFamily="18" charset="0"/>
                </a:rPr>
                <a:t>ovalni</a:t>
              </a:r>
              <a:r>
                <a:rPr lang="en-US" altLang="en-US" sz="1000" b="1" dirty="0">
                  <a:latin typeface="Arial" charset="0"/>
                  <a:cs typeface="Times New Roman" pitchFamily="18" charset="0"/>
                </a:rPr>
                <a:t> </a:t>
              </a:r>
              <a:r>
                <a:rPr lang="en-US" altLang="en-US" sz="1000" b="1" dirty="0" err="1">
                  <a:latin typeface="Arial" charset="0"/>
                  <a:cs typeface="Times New Roman" pitchFamily="18" charset="0"/>
                </a:rPr>
                <a:t>prozor</a:t>
              </a:r>
              <a:endParaRPr lang="en-GB" altLang="en-US" sz="1000" b="1" dirty="0"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1286" y="3359"/>
              <a:ext cx="350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 b="1" dirty="0" err="1">
                  <a:latin typeface="Arial" charset="0"/>
                  <a:cs typeface="Times New Roman" pitchFamily="18" charset="0"/>
                </a:rPr>
                <a:t>mišići</a:t>
              </a:r>
              <a:endParaRPr lang="en-GB" altLang="en-US" sz="1000" b="1" dirty="0"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1713560" y="5165725"/>
            <a:ext cx="60708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altLang="en-US" sz="1800" b="1" i="1" dirty="0">
                <a:solidFill>
                  <a:srgbClr val="000066"/>
                </a:solidFill>
                <a:latin typeface="Arial" charset="0"/>
              </a:rPr>
              <a:t>Šematski prikaz prenosa i obrade zvučnih informacija</a:t>
            </a:r>
            <a:endParaRPr lang="en-US" altLang="en-US" sz="1800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Frekvencijski opseg čujnosti</a:t>
            </a: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1151872" y="5589240"/>
            <a:ext cx="2268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err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infrazvuk</a:t>
            </a:r>
            <a:r>
              <a:rPr lang="x-none" altLang="en-US" sz="1800" b="1" dirty="0">
                <a:solidFill>
                  <a:schemeClr val="accent2"/>
                </a:solidFill>
                <a:cs typeface="Times New Roman" pitchFamily="18" charset="0"/>
              </a:rPr>
              <a:t>,</a:t>
            </a:r>
            <a:endParaRPr lang="sr-Latn-RS" altLang="en-US" sz="1800" b="1" dirty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f</a:t>
            </a:r>
            <a:r>
              <a:rPr lang="x-none" altLang="en-US" sz="1800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&lt;</a:t>
            </a:r>
            <a:r>
              <a:rPr lang="x-none" altLang="en-US" sz="1800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20</a:t>
            </a:r>
            <a:r>
              <a:rPr lang="x-none" altLang="en-US" sz="1800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Hz</a:t>
            </a:r>
            <a:r>
              <a:rPr lang="en-US" altLang="en-US" sz="1800" b="1" dirty="0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3816168" y="5589240"/>
            <a:ext cx="2268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altLang="en-US" sz="1800" b="1" dirty="0">
                <a:solidFill>
                  <a:srgbClr val="FF9900"/>
                </a:solidFill>
                <a:latin typeface="Arial" charset="0"/>
              </a:rPr>
              <a:t>č</a:t>
            </a:r>
            <a:r>
              <a:rPr lang="en-US" altLang="en-US" sz="1800" b="1" dirty="0" err="1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ujni</a:t>
            </a:r>
            <a:r>
              <a:rPr lang="en-US" altLang="en-US" sz="1800" b="1" dirty="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zvuk</a:t>
            </a:r>
            <a:r>
              <a:rPr lang="en-US" altLang="en-US" sz="1800" b="1" dirty="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,</a:t>
            </a:r>
            <a:endParaRPr lang="sr-Latn-RS" altLang="en-US" sz="1800" b="1" dirty="0">
              <a:solidFill>
                <a:srgbClr val="FF9900"/>
              </a:solidFill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20</a:t>
            </a:r>
            <a:r>
              <a:rPr lang="x-none" altLang="en-US" sz="1800" b="1" dirty="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Hz</a:t>
            </a:r>
            <a:r>
              <a:rPr lang="x-none" altLang="en-US" sz="1800" b="1" dirty="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&lt;</a:t>
            </a:r>
            <a:r>
              <a:rPr lang="x-none" altLang="en-US" sz="1800" b="1" dirty="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f</a:t>
            </a:r>
            <a:r>
              <a:rPr lang="x-none" altLang="en-US" sz="1800" b="1" dirty="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&lt;</a:t>
            </a:r>
            <a:r>
              <a:rPr lang="x-none" altLang="en-US" sz="1800" b="1" dirty="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20</a:t>
            </a:r>
            <a:r>
              <a:rPr lang="x-none" altLang="en-US" sz="1800" b="1" dirty="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FF9900"/>
                </a:solidFill>
                <a:latin typeface="Arial" charset="0"/>
                <a:cs typeface="Times New Roman" pitchFamily="18" charset="0"/>
              </a:rPr>
              <a:t>kHz </a:t>
            </a: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6408456" y="5589240"/>
            <a:ext cx="2268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ultrazvuk</a:t>
            </a:r>
            <a:r>
              <a:rPr lang="en-US" altLang="en-US" sz="1800" b="1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,</a:t>
            </a:r>
            <a:endParaRPr lang="sr-Latn-RS" altLang="en-US" sz="1800" b="1" dirty="0">
              <a:solidFill>
                <a:srgbClr val="FF3300"/>
              </a:solidFill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f</a:t>
            </a:r>
            <a:r>
              <a:rPr lang="x-none" altLang="en-US" sz="1800" b="1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&gt;</a:t>
            </a:r>
            <a:r>
              <a:rPr lang="x-none" altLang="en-US" sz="1800" b="1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20</a:t>
            </a:r>
            <a:r>
              <a:rPr lang="x-none" altLang="en-US" sz="1800" b="1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FF3300"/>
                </a:solidFill>
                <a:latin typeface="Arial" charset="0"/>
                <a:cs typeface="Times New Roman" pitchFamily="18" charset="0"/>
              </a:rPr>
              <a:t>kHz</a:t>
            </a:r>
            <a:r>
              <a:rPr lang="en-US" altLang="en-US" sz="1800" b="1" dirty="0">
                <a:latin typeface="Arial" charset="0"/>
                <a:cs typeface="Times New Roman" pitchFamily="18" charset="0"/>
              </a:rPr>
              <a:t> </a:t>
            </a:r>
          </a:p>
        </p:txBody>
      </p:sp>
      <p:grpSp>
        <p:nvGrpSpPr>
          <p:cNvPr id="42" name="Group 24"/>
          <p:cNvGrpSpPr>
            <a:grpSpLocks noChangeAspect="1"/>
          </p:cNvGrpSpPr>
          <p:nvPr/>
        </p:nvGrpSpPr>
        <p:grpSpPr bwMode="auto">
          <a:xfrm>
            <a:off x="1149548" y="1124744"/>
            <a:ext cx="6844904" cy="4392168"/>
            <a:chOff x="88" y="1760"/>
            <a:chExt cx="3024" cy="2160"/>
          </a:xfrm>
        </p:grpSpPr>
        <p:pic>
          <p:nvPicPr>
            <p:cNvPr id="43" name="Picture 6" descr="C:\My Documents\Nastava\Predavanja\PPP\Slike\ba7660-06,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" y="1760"/>
              <a:ext cx="3024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88" y="3496"/>
              <a:ext cx="756" cy="217"/>
            </a:xfrm>
            <a:custGeom>
              <a:avLst/>
              <a:gdLst>
                <a:gd name="T0" fmla="*/ 1364 w 672"/>
                <a:gd name="T1" fmla="*/ 400 h 192"/>
                <a:gd name="T2" fmla="*/ 1364 w 672"/>
                <a:gd name="T3" fmla="*/ 0 h 192"/>
                <a:gd name="T4" fmla="*/ 0 w 672"/>
                <a:gd name="T5" fmla="*/ 0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192">
                  <a:moveTo>
                    <a:pt x="672" y="192"/>
                  </a:moveTo>
                  <a:lnTo>
                    <a:pt x="67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0000C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 flipH="1">
              <a:off x="2680" y="3496"/>
              <a:ext cx="432" cy="217"/>
            </a:xfrm>
            <a:custGeom>
              <a:avLst/>
              <a:gdLst>
                <a:gd name="T0" fmla="*/ 48 w 672"/>
                <a:gd name="T1" fmla="*/ 400 h 192"/>
                <a:gd name="T2" fmla="*/ 48 w 672"/>
                <a:gd name="T3" fmla="*/ 0 h 192"/>
                <a:gd name="T4" fmla="*/ 0 w 672"/>
                <a:gd name="T5" fmla="*/ 0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192">
                  <a:moveTo>
                    <a:pt x="672" y="192"/>
                  </a:moveTo>
                  <a:lnTo>
                    <a:pt x="672" y="0"/>
                  </a:ln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>
              <a:off x="844" y="3659"/>
              <a:ext cx="183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Frekvencijski opseg čujnosti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524" y="1484778"/>
            <a:ext cx="8652952" cy="359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Dinamički opseg čujnosti</a:t>
            </a:r>
          </a:p>
        </p:txBody>
      </p:sp>
      <p:graphicFrame>
        <p:nvGraphicFramePr>
          <p:cNvPr id="2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482428"/>
              </p:ext>
            </p:extLst>
          </p:nvPr>
        </p:nvGraphicFramePr>
        <p:xfrm>
          <a:off x="7019701" y="5783287"/>
          <a:ext cx="17399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241200" progId="Equation.DSMT4">
                  <p:embed/>
                </p:oleObj>
              </mc:Choice>
              <mc:Fallback>
                <p:oleObj name="Equation" r:id="rId3" imgW="914400" imgH="2412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701" y="5783287"/>
                        <a:ext cx="1739900" cy="4540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  <a:alpha val="5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85311"/>
              </p:ext>
            </p:extLst>
          </p:nvPr>
        </p:nvGraphicFramePr>
        <p:xfrm>
          <a:off x="6948264" y="5202465"/>
          <a:ext cx="18827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90170" imgH="241195" progId="Equation.3">
                  <p:embed/>
                </p:oleObj>
              </mc:Choice>
              <mc:Fallback>
                <p:oleObj name="Equation" r:id="rId5" imgW="990170" imgH="241195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5202465"/>
                        <a:ext cx="1882775" cy="4540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  <a:alpha val="5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827831"/>
              </p:ext>
            </p:extLst>
          </p:nvPr>
        </p:nvGraphicFramePr>
        <p:xfrm>
          <a:off x="7316433" y="1765080"/>
          <a:ext cx="1143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20" imgH="190440" progId="Equation.DSMT4">
                  <p:embed/>
                </p:oleObj>
              </mc:Choice>
              <mc:Fallback>
                <p:oleObj name="Equation" r:id="rId7" imgW="5839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433" y="1765080"/>
                        <a:ext cx="1143000" cy="368300"/>
                      </a:xfrm>
                      <a:prstGeom prst="rect">
                        <a:avLst/>
                      </a:prstGeom>
                      <a:solidFill>
                        <a:srgbClr val="FF7D7D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031862"/>
              </p:ext>
            </p:extLst>
          </p:nvPr>
        </p:nvGraphicFramePr>
        <p:xfrm>
          <a:off x="7211658" y="2283399"/>
          <a:ext cx="13525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60240" imgH="215640" progId="Equation.DSMT4">
                  <p:embed/>
                </p:oleObj>
              </mc:Choice>
              <mc:Fallback>
                <p:oleObj name="Equation" r:id="rId9" imgW="660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1658" y="2283399"/>
                        <a:ext cx="1352550" cy="436563"/>
                      </a:xfrm>
                      <a:prstGeom prst="rect">
                        <a:avLst/>
                      </a:prstGeom>
                      <a:solidFill>
                        <a:srgbClr val="FF7D7D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AC2BB500-F683-493C-AEEB-1290588C7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343" y="1211029"/>
            <a:ext cx="1469335" cy="408623"/>
          </a:xfrm>
          <a:prstGeom prst="roundRect">
            <a:avLst/>
          </a:prstGeom>
          <a:ln>
            <a:solidFill>
              <a:srgbClr val="000066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i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f</a:t>
            </a:r>
            <a:r>
              <a:rPr lang="x-none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sr-Latn-R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=</a:t>
            </a:r>
            <a:r>
              <a:rPr lang="x-none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sr-Latn-R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100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0</a:t>
            </a:r>
            <a:r>
              <a:rPr lang="x-none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Hz </a:t>
            </a:r>
          </a:p>
        </p:txBody>
      </p:sp>
      <p:graphicFrame>
        <p:nvGraphicFramePr>
          <p:cNvPr id="26" name="Object 32">
            <a:extLst>
              <a:ext uri="{FF2B5EF4-FFF2-40B4-BE49-F238E27FC236}">
                <a16:creationId xmlns:a16="http://schemas.microsoft.com/office/drawing/2014/main" id="{2F11D163-B20C-4729-9772-3FFFD1AE26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536348"/>
              </p:ext>
            </p:extLst>
          </p:nvPr>
        </p:nvGraphicFramePr>
        <p:xfrm>
          <a:off x="7358633" y="4693080"/>
          <a:ext cx="106203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58720" imgH="203040" progId="Equation.DSMT4">
                  <p:embed/>
                </p:oleObj>
              </mc:Choice>
              <mc:Fallback>
                <p:oleObj name="Equation" r:id="rId11" imgW="558720" imgH="203040" progId="Equation.DSMT4">
                  <p:embed/>
                  <p:pic>
                    <p:nvPicPr>
                      <p:cNvPr id="2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633" y="4693080"/>
                        <a:ext cx="1062037" cy="38258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  <a:alpha val="5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4">
            <a:extLst>
              <a:ext uri="{FF2B5EF4-FFF2-40B4-BE49-F238E27FC236}">
                <a16:creationId xmlns:a16="http://schemas.microsoft.com/office/drawing/2014/main" id="{CF41841D-BABC-42A3-A665-304AC6CC6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301680"/>
              </p:ext>
            </p:extLst>
          </p:nvPr>
        </p:nvGraphicFramePr>
        <p:xfrm>
          <a:off x="7211658" y="2869980"/>
          <a:ext cx="13525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60240" imgH="190440" progId="Equation.DSMT4">
                  <p:embed/>
                </p:oleObj>
              </mc:Choice>
              <mc:Fallback>
                <p:oleObj name="Equation" r:id="rId13" imgW="660240" imgH="190440" progId="Equation.DSMT4">
                  <p:embed/>
                  <p:pic>
                    <p:nvPicPr>
                      <p:cNvPr id="1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1658" y="2869980"/>
                        <a:ext cx="1352550" cy="385762"/>
                      </a:xfrm>
                      <a:prstGeom prst="rect">
                        <a:avLst/>
                      </a:prstGeom>
                      <a:solidFill>
                        <a:srgbClr val="FF7D7D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5A24972-7099-4516-9195-149D257EF659}"/>
              </a:ext>
            </a:extLst>
          </p:cNvPr>
          <p:cNvCxnSpPr>
            <a:cxnSpLocks/>
          </p:cNvCxnSpPr>
          <p:nvPr/>
        </p:nvCxnSpPr>
        <p:spPr bwMode="auto">
          <a:xfrm flipH="1">
            <a:off x="7854011" y="3339185"/>
            <a:ext cx="0" cy="1260000"/>
          </a:xfrm>
          <a:prstGeom prst="line">
            <a:avLst/>
          </a:prstGeom>
          <a:solidFill>
            <a:schemeClr val="accent1"/>
          </a:solidFill>
          <a:ln w="60325" cap="flat" cmpd="sng" algn="ctr">
            <a:gradFill>
              <a:gsLst>
                <a:gs pos="0">
                  <a:srgbClr val="FF0000"/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</a:gradFill>
            <a:prstDash val="solid"/>
            <a:round/>
            <a:headEnd type="arrow" w="sm" len="med"/>
            <a:tailEnd type="arrow" w="sm" len="med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CFC303-5137-476A-9EFE-3CC9045B12DF}"/>
              </a:ext>
            </a:extLst>
          </p:cNvPr>
          <p:cNvGrpSpPr/>
          <p:nvPr/>
        </p:nvGrpSpPr>
        <p:grpSpPr>
          <a:xfrm>
            <a:off x="365760" y="1124744"/>
            <a:ext cx="6465345" cy="4400224"/>
            <a:chOff x="365760" y="1261024"/>
            <a:chExt cx="6465345" cy="440022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F86F483-5F81-4BA4-8837-80EA35A0ADBF}"/>
                </a:ext>
              </a:extLst>
            </p:cNvPr>
            <p:cNvGrpSpPr/>
            <p:nvPr/>
          </p:nvGrpSpPr>
          <p:grpSpPr>
            <a:xfrm>
              <a:off x="365760" y="1261024"/>
              <a:ext cx="6465345" cy="4400224"/>
              <a:chOff x="499584" y="1117008"/>
              <a:chExt cx="6465345" cy="4400224"/>
            </a:xfrm>
          </p:grpSpPr>
          <p:pic>
            <p:nvPicPr>
              <p:cNvPr id="10" name="Picture 9" descr="C:\My Documents\Nastava\Predavanja\PPP\Slike\ba7660-06,21.jpg"/>
              <p:cNvPicPr>
                <a:picLocks noChangeAspect="1" noChangeArrowheads="1"/>
              </p:cNvPicPr>
              <p:nvPr/>
            </p:nvPicPr>
            <p:blipFill rotWithShape="1"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99584" y="1117008"/>
                <a:ext cx="6465345" cy="4400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A8B0212-C0E3-4ED6-B7E0-703E9A4E07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453595" y="1250380"/>
                <a:ext cx="0" cy="36004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4" name="Right Brace 13">
                <a:extLst>
                  <a:ext uri="{FF2B5EF4-FFF2-40B4-BE49-F238E27FC236}">
                    <a16:creationId xmlns:a16="http://schemas.microsoft.com/office/drawing/2014/main" id="{1437727D-64ED-4939-8F0A-73015C968EC6}"/>
                  </a:ext>
                </a:extLst>
              </p:cNvPr>
              <p:cNvSpPr/>
              <p:nvPr/>
            </p:nvSpPr>
            <p:spPr bwMode="auto">
              <a:xfrm>
                <a:off x="4485869" y="1346101"/>
                <a:ext cx="277306" cy="3167898"/>
              </a:xfrm>
              <a:prstGeom prst="rightBrace">
                <a:avLst>
                  <a:gd name="adj1" fmla="val 66850"/>
                  <a:gd name="adj2" fmla="val 5000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r-Latn-R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3" name="Text Box 15">
              <a:extLst>
                <a:ext uri="{FF2B5EF4-FFF2-40B4-BE49-F238E27FC236}">
                  <a16:creationId xmlns:a16="http://schemas.microsoft.com/office/drawing/2014/main" id="{5BC71156-39D0-4271-915B-54166801B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5996" y="2607432"/>
              <a:ext cx="133214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r-HR" altLang="en-US" sz="1800" b="1" dirty="0">
                  <a:latin typeface="Arial" charset="0"/>
                </a:rPr>
                <a:t>Dinamički opseg čujnosti 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F6F06ACC-F27B-4607-9042-BB951181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624"/>
            <a:ext cx="77724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Pitanja za proveru znanja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4106032-2F55-47A6-B481-BE0F66214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000" y="185545"/>
            <a:ext cx="1024624" cy="144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978E25-C4ED-4BCB-85B8-6FA398C21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836712"/>
            <a:ext cx="8244056" cy="489654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 anchorCtr="0"/>
          <a:lstStyle/>
          <a:p>
            <a:pPr marL="447675" indent="-447675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Navesti </a:t>
            </a:r>
            <a:r>
              <a:rPr lang="sr-Latn-C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delove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organa sluha.</a:t>
            </a:r>
          </a:p>
          <a:p>
            <a:pPr marL="447675" indent="-447675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Navesti osnovne </a:t>
            </a:r>
            <a:r>
              <a:rPr lang="sr-Latn-C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delove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 funkcije spoljašnjeg uva.</a:t>
            </a:r>
          </a:p>
          <a:p>
            <a:pPr marL="447675" indent="-447675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Navesti osnovne </a:t>
            </a:r>
            <a:r>
              <a:rPr lang="sr-Latn-C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delove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 funkcije srednjeg uva.</a:t>
            </a:r>
          </a:p>
          <a:p>
            <a:pPr marL="447675" indent="-447675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Navesti osnovne </a:t>
            </a:r>
            <a:r>
              <a:rPr lang="sr-Latn-C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delove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 funkcije unutrašnjeg uva.</a:t>
            </a:r>
          </a:p>
          <a:p>
            <a:pPr marL="447675" indent="-447675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Objasniti </a:t>
            </a:r>
            <a:r>
              <a:rPr lang="sr-Latn-C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raspodelu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energije zvuka na </a:t>
            </a:r>
            <a:r>
              <a:rPr lang="sr-Latn-C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bazilarnoj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membrani.</a:t>
            </a:r>
          </a:p>
          <a:p>
            <a:pPr marL="447675" indent="-447675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Kako se vrši </a:t>
            </a:r>
            <a:r>
              <a:rPr lang="sr-Latn-C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prenos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 obrada zvučnih informacija?</a:t>
            </a:r>
          </a:p>
          <a:p>
            <a:pPr marL="447675" indent="-447675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Definisati frekvencijski opseg </a:t>
            </a:r>
            <a:r>
              <a:rPr lang="sr-Latn-C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čujnosti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47675" indent="-447675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Šta predstavlja prag </a:t>
            </a:r>
            <a:r>
              <a:rPr lang="sr-Latn-C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čujnosti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447675" indent="-447675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Šta predstavlja prag bola?</a:t>
            </a:r>
          </a:p>
          <a:p>
            <a:pPr marL="447675" indent="-447675" algn="l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Definisati dinamički opseg </a:t>
            </a:r>
            <a:r>
              <a:rPr lang="sr-Latn-CS" sz="1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čujnosti</a:t>
            </a: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2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Definicija percepcije</a:t>
            </a:r>
          </a:p>
        </p:txBody>
      </p:sp>
      <p:pic>
        <p:nvPicPr>
          <p:cNvPr id="16" name="Picture 2" descr="https://tpc.googlesyndication.com/icore_images/47715359872211769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106" y="1556792"/>
            <a:ext cx="4886325" cy="2571750"/>
          </a:xfrm>
          <a:prstGeom prst="rect">
            <a:avLst/>
          </a:prstGeom>
          <a:noFill/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 descr="C:\My Documents\Nastava\Predavanja\PPP\Slike\uvc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25" y="764704"/>
            <a:ext cx="6984000" cy="572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Organ sluha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 rot="16200000">
            <a:off x="1266407" y="3115171"/>
            <a:ext cx="15953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  <a:t>Ušna školjka</a:t>
            </a:r>
            <a:endParaRPr lang="en-US" alt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008737" y="3532525"/>
            <a:ext cx="153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  <a:t>Slušni kanal</a:t>
            </a:r>
            <a:endParaRPr lang="en-US" alt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24" name="Group 30"/>
          <p:cNvGrpSpPr>
            <a:grpSpLocks/>
          </p:cNvGrpSpPr>
          <p:nvPr/>
        </p:nvGrpSpPr>
        <p:grpSpPr bwMode="auto">
          <a:xfrm>
            <a:off x="3779912" y="980728"/>
            <a:ext cx="1878013" cy="2425700"/>
            <a:chOff x="2256" y="336"/>
            <a:chExt cx="1183" cy="1528"/>
          </a:xfrm>
        </p:grpSpPr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2483" y="336"/>
              <a:ext cx="9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800" b="1" dirty="0">
                  <a:solidFill>
                    <a:srgbClr val="000066"/>
                  </a:solidFill>
                  <a:latin typeface="Arial" charset="0"/>
                </a:rPr>
                <a:t>Bubna opna</a:t>
              </a:r>
              <a:endParaRPr lang="en-US" altLang="en-US" sz="18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256" y="448"/>
              <a:ext cx="976" cy="1416"/>
            </a:xfrm>
            <a:custGeom>
              <a:avLst/>
              <a:gdLst>
                <a:gd name="T0" fmla="*/ 272 w 960"/>
                <a:gd name="T1" fmla="*/ 0 h 1376"/>
                <a:gd name="T2" fmla="*/ 0 w 960"/>
                <a:gd name="T3" fmla="*/ 0 h 1376"/>
                <a:gd name="T4" fmla="*/ 1060 w 960"/>
                <a:gd name="T5" fmla="*/ 1634 h 13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0" h="1376">
                  <a:moveTo>
                    <a:pt x="248" y="0"/>
                  </a:moveTo>
                  <a:cubicBezTo>
                    <a:pt x="165" y="0"/>
                    <a:pt x="83" y="0"/>
                    <a:pt x="0" y="0"/>
                  </a:cubicBezTo>
                  <a:lnTo>
                    <a:pt x="960" y="1376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 sz="1800">
                <a:solidFill>
                  <a:srgbClr val="000066"/>
                </a:solidFill>
              </a:endParaRPr>
            </a:p>
          </p:txBody>
        </p:sp>
      </p:grp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4497909" y="1304677"/>
            <a:ext cx="1017588" cy="1692275"/>
            <a:chOff x="2776" y="518"/>
            <a:chExt cx="641" cy="1066"/>
          </a:xfrm>
        </p:grpSpPr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2913" y="518"/>
              <a:ext cx="5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800" b="1" dirty="0">
                  <a:solidFill>
                    <a:srgbClr val="000066"/>
                  </a:solidFill>
                  <a:latin typeface="Arial" charset="0"/>
                </a:rPr>
                <a:t>Čekić</a:t>
              </a:r>
              <a:endParaRPr lang="en-US" altLang="en-US" sz="18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2776" y="624"/>
              <a:ext cx="584" cy="960"/>
            </a:xfrm>
            <a:custGeom>
              <a:avLst/>
              <a:gdLst>
                <a:gd name="T0" fmla="*/ 13 w 960"/>
                <a:gd name="T1" fmla="*/ 0 h 1376"/>
                <a:gd name="T2" fmla="*/ 0 w 960"/>
                <a:gd name="T3" fmla="*/ 0 h 1376"/>
                <a:gd name="T4" fmla="*/ 49 w 960"/>
                <a:gd name="T5" fmla="*/ 158 h 13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0" h="1376">
                  <a:moveTo>
                    <a:pt x="248" y="0"/>
                  </a:moveTo>
                  <a:cubicBezTo>
                    <a:pt x="165" y="0"/>
                    <a:pt x="83" y="0"/>
                    <a:pt x="0" y="0"/>
                  </a:cubicBezTo>
                  <a:lnTo>
                    <a:pt x="960" y="1376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 sz="1800">
                <a:solidFill>
                  <a:srgbClr val="000066"/>
                </a:solidFill>
              </a:endParaRPr>
            </a:p>
          </p:txBody>
        </p:sp>
      </p:grpSp>
      <p:grpSp>
        <p:nvGrpSpPr>
          <p:cNvPr id="30" name="Group 32"/>
          <p:cNvGrpSpPr>
            <a:grpSpLocks/>
          </p:cNvGrpSpPr>
          <p:nvPr/>
        </p:nvGrpSpPr>
        <p:grpSpPr bwMode="auto">
          <a:xfrm>
            <a:off x="4932040" y="1557090"/>
            <a:ext cx="1333501" cy="1439864"/>
            <a:chOff x="3072" y="629"/>
            <a:chExt cx="840" cy="907"/>
          </a:xfrm>
        </p:grpSpPr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3149" y="629"/>
              <a:ext cx="7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800" b="1" dirty="0">
                  <a:solidFill>
                    <a:srgbClr val="000066"/>
                  </a:solidFill>
                </a:rPr>
                <a:t>Nakovanj</a:t>
              </a:r>
              <a:endParaRPr lang="en-US" altLang="en-US" sz="1800" b="1" dirty="0">
                <a:solidFill>
                  <a:srgbClr val="000066"/>
                </a:solidFill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3072" y="747"/>
              <a:ext cx="432" cy="789"/>
            </a:xfrm>
            <a:custGeom>
              <a:avLst/>
              <a:gdLst>
                <a:gd name="T0" fmla="*/ 2 w 960"/>
                <a:gd name="T1" fmla="*/ 0 h 1376"/>
                <a:gd name="T2" fmla="*/ 0 w 960"/>
                <a:gd name="T3" fmla="*/ 0 h 1376"/>
                <a:gd name="T4" fmla="*/ 8 w 960"/>
                <a:gd name="T5" fmla="*/ 28 h 13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0" h="1376">
                  <a:moveTo>
                    <a:pt x="248" y="0"/>
                  </a:moveTo>
                  <a:cubicBezTo>
                    <a:pt x="165" y="0"/>
                    <a:pt x="83" y="0"/>
                    <a:pt x="0" y="0"/>
                  </a:cubicBezTo>
                  <a:lnTo>
                    <a:pt x="960" y="1376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 sz="1800">
                <a:solidFill>
                  <a:srgbClr val="000066"/>
                </a:solidFill>
              </a:endParaRPr>
            </a:p>
          </p:txBody>
        </p:sp>
      </p:grp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5901610" y="1050801"/>
            <a:ext cx="1752600" cy="2209800"/>
            <a:chOff x="3792" y="480"/>
            <a:chExt cx="1104" cy="1392"/>
          </a:xfrm>
        </p:grpSpPr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3864" y="480"/>
              <a:ext cx="7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800" b="1" dirty="0">
                  <a:solidFill>
                    <a:srgbClr val="000066"/>
                  </a:solidFill>
                  <a:latin typeface="Arial" charset="0"/>
                </a:rPr>
                <a:t>Uzengija</a:t>
              </a:r>
              <a:endParaRPr lang="en-US" altLang="en-US" sz="18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3792" y="624"/>
              <a:ext cx="1104" cy="1248"/>
            </a:xfrm>
            <a:custGeom>
              <a:avLst/>
              <a:gdLst>
                <a:gd name="T0" fmla="*/ 414 w 1248"/>
                <a:gd name="T1" fmla="*/ 0 h 1008"/>
                <a:gd name="T2" fmla="*/ 598 w 1248"/>
                <a:gd name="T3" fmla="*/ 0 h 1008"/>
                <a:gd name="T4" fmla="*/ 0 w 1248"/>
                <a:gd name="T5" fmla="*/ 3630 h 10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48" h="1008">
                  <a:moveTo>
                    <a:pt x="864" y="0"/>
                  </a:moveTo>
                  <a:lnTo>
                    <a:pt x="1248" y="0"/>
                  </a:lnTo>
                  <a:lnTo>
                    <a:pt x="0" y="1008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6889576" y="1916832"/>
            <a:ext cx="1066800" cy="1311275"/>
            <a:chOff x="4464" y="998"/>
            <a:chExt cx="672" cy="826"/>
          </a:xfrm>
        </p:grpSpPr>
        <p:sp>
          <p:nvSpPr>
            <p:cNvPr id="37" name="Text Box 24"/>
            <p:cNvSpPr txBox="1">
              <a:spLocks noChangeArrowheads="1"/>
            </p:cNvSpPr>
            <p:nvPr/>
          </p:nvSpPr>
          <p:spPr bwMode="auto">
            <a:xfrm>
              <a:off x="4573" y="998"/>
              <a:ext cx="37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800" b="1" dirty="0">
                  <a:solidFill>
                    <a:srgbClr val="000066"/>
                  </a:solidFill>
                  <a:latin typeface="Arial" charset="0"/>
                </a:rPr>
                <a:t>Puž</a:t>
              </a:r>
              <a:endParaRPr lang="en-US" altLang="en-US" sz="18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4464" y="1104"/>
              <a:ext cx="672" cy="720"/>
            </a:xfrm>
            <a:custGeom>
              <a:avLst/>
              <a:gdLst>
                <a:gd name="T0" fmla="*/ 480 w 672"/>
                <a:gd name="T1" fmla="*/ 0 h 720"/>
                <a:gd name="T2" fmla="*/ 672 w 672"/>
                <a:gd name="T3" fmla="*/ 0 h 720"/>
                <a:gd name="T4" fmla="*/ 0 w 672"/>
                <a:gd name="T5" fmla="*/ 720 h 7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2" h="720">
                  <a:moveTo>
                    <a:pt x="480" y="0"/>
                  </a:moveTo>
                  <a:lnTo>
                    <a:pt x="672" y="0"/>
                  </a:lnTo>
                  <a:lnTo>
                    <a:pt x="0" y="72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" name="Picture 35" descr="D:\Predavanja 2004-2005\Fizioloska akustika\Organ sluha\pressure wave animatio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968404"/>
            <a:ext cx="327660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Arrow Connector 40"/>
          <p:cNvCxnSpPr/>
          <p:nvPr/>
        </p:nvCxnSpPr>
        <p:spPr bwMode="auto">
          <a:xfrm flipH="1">
            <a:off x="4932040" y="3645024"/>
            <a:ext cx="504056" cy="1296144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Organ sluha – spoljašnje uvo</a:t>
            </a:r>
          </a:p>
        </p:txBody>
      </p:sp>
      <p:pic>
        <p:nvPicPr>
          <p:cNvPr id="30" name="Picture 9" descr="uebersichto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3" y="1043136"/>
            <a:ext cx="753903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4"/>
          <p:cNvSpPr txBox="1">
            <a:spLocks noChangeArrowheads="1"/>
          </p:cNvSpPr>
          <p:nvPr/>
        </p:nvSpPr>
        <p:spPr bwMode="auto">
          <a:xfrm rot="16200000">
            <a:off x="832708" y="2717433"/>
            <a:ext cx="1595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  <a:t>Ušna školjka</a:t>
            </a:r>
            <a:endParaRPr lang="en-US" alt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3038850" y="3481536"/>
            <a:ext cx="153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  <a:t>Slušni kanal</a:t>
            </a:r>
            <a:endParaRPr lang="en-US" alt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40" name="Group 10"/>
          <p:cNvGrpSpPr>
            <a:grpSpLocks/>
          </p:cNvGrpSpPr>
          <p:nvPr/>
        </p:nvGrpSpPr>
        <p:grpSpPr bwMode="auto">
          <a:xfrm>
            <a:off x="3429001" y="1424136"/>
            <a:ext cx="1966913" cy="2476500"/>
            <a:chOff x="2160" y="624"/>
            <a:chExt cx="1239" cy="1560"/>
          </a:xfrm>
        </p:grpSpPr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2443" y="624"/>
              <a:ext cx="9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800" b="1" dirty="0">
                  <a:solidFill>
                    <a:srgbClr val="000066"/>
                  </a:solidFill>
                  <a:latin typeface="Arial" charset="0"/>
                </a:rPr>
                <a:t>Bubna opna</a:t>
              </a:r>
              <a:endParaRPr lang="en-US" altLang="en-US" sz="18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2160" y="768"/>
              <a:ext cx="976" cy="1416"/>
            </a:xfrm>
            <a:custGeom>
              <a:avLst/>
              <a:gdLst>
                <a:gd name="T0" fmla="*/ 272 w 960"/>
                <a:gd name="T1" fmla="*/ 0 h 1376"/>
                <a:gd name="T2" fmla="*/ 0 w 960"/>
                <a:gd name="T3" fmla="*/ 0 h 1376"/>
                <a:gd name="T4" fmla="*/ 1060 w 960"/>
                <a:gd name="T5" fmla="*/ 1634 h 13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0" h="1376">
                  <a:moveTo>
                    <a:pt x="248" y="0"/>
                  </a:moveTo>
                  <a:cubicBezTo>
                    <a:pt x="165" y="0"/>
                    <a:pt x="83" y="0"/>
                    <a:pt x="0" y="0"/>
                  </a:cubicBezTo>
                  <a:lnTo>
                    <a:pt x="960" y="1376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  <p:bldP spid="3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Organ sluha – spoljašnje uvo</a:t>
            </a:r>
          </a:p>
        </p:txBody>
      </p:sp>
      <p:pic>
        <p:nvPicPr>
          <p:cNvPr id="17" name="Picture 4" descr="uebersichtohr"/>
          <p:cNvPicPr>
            <a:picLocks noChangeAspect="1" noChangeArrowheads="1"/>
          </p:cNvPicPr>
          <p:nvPr/>
        </p:nvPicPr>
        <p:blipFill>
          <a:blip r:embed="rId3" cstate="print"/>
          <a:srcRect r="75742"/>
          <a:stretch>
            <a:fillRect/>
          </a:stretch>
        </p:blipFill>
        <p:spPr bwMode="auto">
          <a:xfrm>
            <a:off x="366936" y="980728"/>
            <a:ext cx="1828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2483768" y="1316281"/>
            <a:ext cx="42672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altLang="en-US" sz="1800" b="1" dirty="0">
                <a:solidFill>
                  <a:srgbClr val="990000"/>
                </a:solidFill>
                <a:latin typeface="Arial" charset="0"/>
              </a:rPr>
              <a:t>Ušna školjka </a:t>
            </a:r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- osnovne funkcije: </a:t>
            </a:r>
            <a:endParaRPr lang="en-GB" alt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2483768" y="1940347"/>
            <a:ext cx="6228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x-none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 P</a:t>
            </a:r>
            <a:r>
              <a:rPr lang="en-US" alt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rikupljanj</a:t>
            </a:r>
            <a: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  <a:t>e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zvu</a:t>
            </a:r>
            <a: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  <a:t>č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ne </a:t>
            </a:r>
            <a:r>
              <a:rPr lang="en-US" alt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energije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na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ulazu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u </a:t>
            </a:r>
            <a:r>
              <a:rPr lang="en-US" alt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slušni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kanal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i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x-none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</a:t>
            </a:r>
            <a:br>
              <a:rPr lang="x-none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</a:br>
            <a:r>
              <a:rPr lang="x-none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    </a:t>
            </a:r>
            <a:r>
              <a:rPr lang="en-US" alt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usmeravanje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 ka </a:t>
            </a:r>
            <a:r>
              <a:rPr lang="en-US" alt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slu</a:t>
            </a:r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š</a:t>
            </a:r>
            <a:r>
              <a:rPr lang="en-US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nom </a:t>
            </a:r>
            <a:r>
              <a:rPr lang="en-US" altLang="en-US" sz="1800" b="1" dirty="0" err="1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kanalu</a:t>
            </a:r>
            <a:r>
              <a:rPr lang="x-none" altLang="en-US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x-none" altLang="en-US" sz="1800" b="1" dirty="0">
                <a:solidFill>
                  <a:srgbClr val="000066"/>
                </a:solidFill>
                <a:cs typeface="Times New Roman" pitchFamily="18" charset="0"/>
              </a:rPr>
              <a:t>  B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olj</a:t>
            </a:r>
            <a:r>
              <a:rPr lang="sr-Latn-CS" altLang="en-US" sz="1800" b="1" dirty="0">
                <a:solidFill>
                  <a:srgbClr val="000066"/>
                </a:solidFill>
              </a:rPr>
              <a:t>a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orijentacij</a:t>
            </a:r>
            <a:r>
              <a:rPr lang="sr-Latn-CS" altLang="en-US" sz="1800" b="1" dirty="0">
                <a:solidFill>
                  <a:srgbClr val="000066"/>
                </a:solidFill>
              </a:rPr>
              <a:t>a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u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prostoru</a:t>
            </a:r>
            <a:r>
              <a:rPr lang="x-none" altLang="en-US" sz="1800" b="1" dirty="0">
                <a:solidFill>
                  <a:srgbClr val="000066"/>
                </a:solidFill>
                <a:cs typeface="Times New Roman" pitchFamily="18" charset="0"/>
              </a:rPr>
              <a:t>;</a:t>
            </a:r>
            <a:endParaRPr lang="en-US" altLang="en-US" sz="1800" b="1" dirty="0">
              <a:solidFill>
                <a:srgbClr val="000066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x-none" altLang="en-US" sz="1800" b="1" dirty="0">
                <a:solidFill>
                  <a:srgbClr val="000066"/>
                </a:solidFill>
                <a:cs typeface="Times New Roman" pitchFamily="18" charset="0"/>
              </a:rPr>
              <a:t>  S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pre</a:t>
            </a:r>
            <a:r>
              <a:rPr lang="sr-Latn-CS" altLang="en-US" sz="1800" b="1" dirty="0">
                <a:solidFill>
                  <a:srgbClr val="000066"/>
                </a:solidFill>
              </a:rPr>
              <a:t>č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avanj</a:t>
            </a:r>
            <a:r>
              <a:rPr lang="sr-Latn-CS" altLang="en-US" sz="1800" b="1" dirty="0">
                <a:solidFill>
                  <a:srgbClr val="000066"/>
                </a:solidFill>
              </a:rPr>
              <a:t>e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povratnog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dejstva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sopstvenog</a:t>
            </a:r>
            <a:r>
              <a:rPr lang="en-US" altLang="en-US" sz="1800" b="1" dirty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  <a:cs typeface="Times New Roman" pitchFamily="18" charset="0"/>
              </a:rPr>
              <a:t>glasa</a:t>
            </a:r>
            <a:r>
              <a:rPr lang="x-none" altLang="en-US" sz="1800" b="1" dirty="0">
                <a:solidFill>
                  <a:srgbClr val="000066"/>
                </a:solidFill>
                <a:cs typeface="Times New Roman" pitchFamily="18" charset="0"/>
              </a:rPr>
              <a:t>.</a:t>
            </a:r>
            <a:endParaRPr lang="en-US" altLang="en-US" sz="1800" b="1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13"/>
          <p:cNvGrpSpPr>
            <a:grpSpLocks/>
          </p:cNvGrpSpPr>
          <p:nvPr/>
        </p:nvGrpSpPr>
        <p:grpSpPr bwMode="auto">
          <a:xfrm>
            <a:off x="2402780" y="4155777"/>
            <a:ext cx="6489700" cy="2441575"/>
            <a:chOff x="912" y="2352"/>
            <a:chExt cx="4088" cy="1538"/>
          </a:xfrm>
        </p:grpSpPr>
        <p:pic>
          <p:nvPicPr>
            <p:cNvPr id="26" name="Picture 7" descr="funktion3"/>
            <p:cNvPicPr>
              <a:picLocks noChangeAspect="1" noChangeArrowheads="1"/>
            </p:cNvPicPr>
            <p:nvPr/>
          </p:nvPicPr>
          <p:blipFill>
            <a:blip r:embed="rId3" cstate="print"/>
            <a:srcRect t="8910" b="10394"/>
            <a:stretch>
              <a:fillRect/>
            </a:stretch>
          </p:blipFill>
          <p:spPr bwMode="auto">
            <a:xfrm>
              <a:off x="912" y="2352"/>
              <a:ext cx="4088" cy="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4119" y="3541"/>
              <a:ext cx="864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r-Latn-CS" altLang="en-US" sz="1600" b="1" dirty="0">
                  <a:solidFill>
                    <a:schemeClr val="tx2"/>
                  </a:solidFill>
                  <a:latin typeface="Arial" charset="0"/>
                </a:rPr>
                <a:t>Bubna opna</a:t>
              </a:r>
              <a:endParaRPr lang="en-US" altLang="en-US" sz="1600" b="1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2792" y="3506"/>
              <a:ext cx="768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2751" y="3541"/>
              <a:ext cx="1008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sr-Latn-CS" altLang="en-US" sz="1600" b="1" dirty="0">
                  <a:solidFill>
                    <a:schemeClr val="tx2"/>
                  </a:solidFill>
                  <a:latin typeface="Arial" charset="0"/>
                </a:rPr>
                <a:t>Ušna školjka</a:t>
              </a:r>
              <a:endParaRPr lang="en-US" altLang="en-US" sz="1600" b="1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Organ sluha – spoljašnje uvo</a:t>
            </a:r>
          </a:p>
        </p:txBody>
      </p:sp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4644008" y="2169021"/>
            <a:ext cx="4114800" cy="2124075"/>
            <a:chOff x="3072" y="1014"/>
            <a:chExt cx="2592" cy="1338"/>
          </a:xfrm>
        </p:grpSpPr>
        <p:grpSp>
          <p:nvGrpSpPr>
            <p:cNvPr id="16" name="Group 24"/>
            <p:cNvGrpSpPr>
              <a:grpSpLocks/>
            </p:cNvGrpSpPr>
            <p:nvPr/>
          </p:nvGrpSpPr>
          <p:grpSpPr bwMode="auto">
            <a:xfrm>
              <a:off x="3072" y="1014"/>
              <a:ext cx="2592" cy="1338"/>
              <a:chOff x="3072" y="1014"/>
              <a:chExt cx="2592" cy="1338"/>
            </a:xfrm>
          </p:grpSpPr>
          <p:pic>
            <p:nvPicPr>
              <p:cNvPr id="20" name="Picture 22" descr="funktion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72" y="1014"/>
                <a:ext cx="2592" cy="1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4704" y="2208"/>
                <a:ext cx="528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Rectangle 33"/>
            <p:cNvSpPr>
              <a:spLocks noChangeArrowheads="1"/>
            </p:cNvSpPr>
            <p:nvPr/>
          </p:nvSpPr>
          <p:spPr bwMode="auto">
            <a:xfrm>
              <a:off x="3504" y="1576"/>
              <a:ext cx="1544" cy="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174352" y="956241"/>
            <a:ext cx="57658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altLang="en-US" sz="1800" b="1" dirty="0">
                <a:solidFill>
                  <a:srgbClr val="990000"/>
                </a:solidFill>
              </a:rPr>
              <a:t>Slušni kanal </a:t>
            </a:r>
            <a:r>
              <a:rPr lang="sl-SI" altLang="en-US" sz="1800" b="1" dirty="0">
                <a:solidFill>
                  <a:srgbClr val="000066"/>
                </a:solidFill>
              </a:rPr>
              <a:t>- </a:t>
            </a:r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osnovne karakteristike: </a:t>
            </a:r>
            <a:endParaRPr lang="en-GB" alt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395536" y="1503123"/>
            <a:ext cx="792088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  <a:t>Dužina: 25 do 27 mm, </a:t>
            </a:r>
            <a:r>
              <a:rPr lang="sr-Latn-CS" altLang="en-US" sz="1800" b="1" dirty="0">
                <a:solidFill>
                  <a:srgbClr val="000066"/>
                </a:solidFill>
              </a:rPr>
              <a:t>površina </a:t>
            </a:r>
            <a: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  <a:t>poprečnog preseka: 30 do 35 mm</a:t>
            </a:r>
            <a:r>
              <a:rPr lang="sr-Latn-CS" altLang="en-US" sz="1800" b="1" baseline="30000" dirty="0">
                <a:solidFill>
                  <a:srgbClr val="000066"/>
                </a:solidFill>
                <a:latin typeface="Arial" charset="0"/>
              </a:rPr>
              <a:t>2</a:t>
            </a:r>
            <a: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  <a:t>.</a:t>
            </a:r>
            <a:endParaRPr lang="en-US" altLang="en-US" sz="1800" b="1" baseline="30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395536" y="2961090"/>
            <a:ext cx="41760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  <a:t>Zajedno sa ušnom školjkom čini sklop sličan levku sa rezonatorskim osobinama.</a:t>
            </a:r>
            <a:endParaRPr lang="en-US" altLang="en-US" sz="1800" b="1" baseline="30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395536" y="4338970"/>
            <a:ext cx="18722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  <a:t>Pojačava zvuk na srednjim i visokim frekvencijama.</a:t>
            </a:r>
            <a:endParaRPr lang="en-US" altLang="en-US" sz="1800" b="1" baseline="30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5208712" y="3048496"/>
            <a:ext cx="26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altLang="en-US" sz="1200" b="1" dirty="0">
                <a:latin typeface="Arial" charset="0"/>
              </a:rPr>
              <a:t>Rezonantna frekvencija na </a:t>
            </a:r>
            <a:br>
              <a:rPr lang="sr-Latn-CS" altLang="en-US" sz="1200" b="1" dirty="0">
                <a:latin typeface="Arial" charset="0"/>
              </a:rPr>
            </a:br>
            <a:r>
              <a:rPr lang="sr-Latn-CS" altLang="en-US" sz="1200" b="1" dirty="0">
                <a:latin typeface="Arial" charset="0"/>
              </a:rPr>
              <a:t>3.5 kHz sa pojačanjem od 10 dB</a:t>
            </a:r>
            <a:endParaRPr lang="en-US" altLang="en-US" sz="1200" b="1" baseline="30000" dirty="0">
              <a:latin typeface="Arial" charset="0"/>
            </a:endParaRPr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 flipV="1">
            <a:off x="7040470" y="2457071"/>
            <a:ext cx="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>
              <a:ln>
                <a:solidFill>
                  <a:srgbClr val="000066"/>
                </a:solidFill>
              </a:ln>
            </a:endParaRPr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395536" y="1998709"/>
            <a:ext cx="4176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  <a:t>Kroz kanal se prostiru longitudinalni talasi.</a:t>
            </a:r>
            <a:endParaRPr lang="en-US" altLang="en-US" sz="1800" b="1" baseline="30000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42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881" y="1711525"/>
            <a:ext cx="144000" cy="144000"/>
          </a:xfrm>
          <a:prstGeom prst="rect">
            <a:avLst/>
          </a:prstGeom>
          <a:noFill/>
        </p:spPr>
      </p:pic>
      <p:pic>
        <p:nvPicPr>
          <p:cNvPr id="43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04880"/>
            <a:ext cx="144000" cy="144000"/>
          </a:xfrm>
          <a:prstGeom prst="rect">
            <a:avLst/>
          </a:prstGeom>
          <a:noFill/>
        </p:spPr>
      </p:pic>
      <p:pic>
        <p:nvPicPr>
          <p:cNvPr id="44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140968"/>
            <a:ext cx="144000" cy="144000"/>
          </a:xfrm>
          <a:prstGeom prst="rect">
            <a:avLst/>
          </a:prstGeom>
          <a:noFill/>
        </p:spPr>
      </p:pic>
      <p:pic>
        <p:nvPicPr>
          <p:cNvPr id="45" name="Picture 11" descr="C:\Program Files\Microsoft Office\MEDIA\OFFICE12\Bullets\BD21298_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935" y="4533188"/>
            <a:ext cx="144000" cy="144000"/>
          </a:xfrm>
          <a:prstGeom prst="rect">
            <a:avLst/>
          </a:prstGeom>
          <a:noFill/>
        </p:spPr>
      </p:pic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Organ sluha – spoljašnje uvo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32928" y="1052736"/>
            <a:ext cx="3158952" cy="4104456"/>
            <a:chOff x="332928" y="1772816"/>
            <a:chExt cx="3158952" cy="4104456"/>
          </a:xfrm>
        </p:grpSpPr>
        <p:pic>
          <p:nvPicPr>
            <p:cNvPr id="35" name="Picture 4" descr="uebersichtohr"/>
            <p:cNvPicPr>
              <a:picLocks noChangeAspect="1" noChangeArrowheads="1"/>
            </p:cNvPicPr>
            <p:nvPr/>
          </p:nvPicPr>
          <p:blipFill>
            <a:blip r:embed="rId3" cstate="print"/>
            <a:srcRect l="50473" t="14818" r="7625" b="9317"/>
            <a:stretch>
              <a:fillRect/>
            </a:stretch>
          </p:blipFill>
          <p:spPr bwMode="auto">
            <a:xfrm>
              <a:off x="332928" y="1772816"/>
              <a:ext cx="3158952" cy="4104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8" name="Group 57"/>
            <p:cNvGrpSpPr/>
            <p:nvPr/>
          </p:nvGrpSpPr>
          <p:grpSpPr>
            <a:xfrm>
              <a:off x="494273" y="1871464"/>
              <a:ext cx="1989495" cy="2133600"/>
              <a:chOff x="494273" y="1871464"/>
              <a:chExt cx="1989495" cy="2133600"/>
            </a:xfrm>
          </p:grpSpPr>
          <p:sp>
            <p:nvSpPr>
              <p:cNvPr id="37" name="Text Box 6"/>
              <p:cNvSpPr txBox="1">
                <a:spLocks noChangeArrowheads="1"/>
              </p:cNvSpPr>
              <p:nvPr/>
            </p:nvSpPr>
            <p:spPr bwMode="auto">
              <a:xfrm>
                <a:off x="494273" y="1871464"/>
                <a:ext cx="15183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r-Latn-CS" altLang="en-US" sz="1800" b="1" dirty="0">
                    <a:solidFill>
                      <a:schemeClr val="accent2"/>
                    </a:solidFill>
                    <a:latin typeface="Arial" charset="0"/>
                  </a:rPr>
                  <a:t>Bubna opna</a:t>
                </a:r>
                <a:endParaRPr lang="en-US" altLang="en-US" sz="1800" b="1" dirty="0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39" name="Freeform 7"/>
              <p:cNvSpPr>
                <a:spLocks/>
              </p:cNvSpPr>
              <p:nvPr/>
            </p:nvSpPr>
            <p:spPr bwMode="auto">
              <a:xfrm flipH="1">
                <a:off x="731168" y="2100064"/>
                <a:ext cx="1752600" cy="1905000"/>
              </a:xfrm>
              <a:custGeom>
                <a:avLst/>
                <a:gdLst>
                  <a:gd name="T0" fmla="*/ 574 w 960"/>
                  <a:gd name="T1" fmla="*/ 0 h 1376"/>
                  <a:gd name="T2" fmla="*/ 0 w 960"/>
                  <a:gd name="T3" fmla="*/ 0 h 1376"/>
                  <a:gd name="T4" fmla="*/ 2222 w 960"/>
                  <a:gd name="T5" fmla="*/ 605 h 13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60" h="1376">
                    <a:moveTo>
                      <a:pt x="248" y="0"/>
                    </a:moveTo>
                    <a:cubicBezTo>
                      <a:pt x="165" y="0"/>
                      <a:pt x="83" y="0"/>
                      <a:pt x="0" y="0"/>
                    </a:cubicBezTo>
                    <a:lnTo>
                      <a:pt x="960" y="1376"/>
                    </a:lnTo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/>
                <a:tailEnd type="stealth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3563888" y="1646798"/>
            <a:ext cx="5220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  <a:t>  Vrši prijem, transformaciju i prenos zvučne </a:t>
            </a:r>
            <a:b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</a:br>
            <a: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  <a:t>     enrgije iz spoljašnjeg uva ka srednjem uvu.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sr-Latn-CS" altLang="en-US" sz="1800" b="1" dirty="0">
                <a:solidFill>
                  <a:srgbClr val="000066"/>
                </a:solidFill>
              </a:rPr>
              <a:t>  Eliptična membrana debljine oko 0.1 mm : </a:t>
            </a:r>
            <a:br>
              <a:rPr lang="sr-Latn-CS" altLang="en-US" sz="1800" b="1" dirty="0">
                <a:solidFill>
                  <a:srgbClr val="000066"/>
                </a:solidFill>
              </a:rPr>
            </a:br>
            <a:r>
              <a:rPr lang="sr-Latn-CS" altLang="en-US" sz="1800" b="1" dirty="0">
                <a:solidFill>
                  <a:srgbClr val="000066"/>
                </a:solidFill>
              </a:rPr>
              <a:t>     veća osa elipse 1 cm, manja osa 0.85 cm.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  <a:buBlip>
                <a:blip r:embed="rId4"/>
              </a:buBlip>
            </a:pPr>
            <a:r>
              <a:rPr lang="sr-Latn-CS" altLang="en-US" sz="1800" b="1" dirty="0">
                <a:solidFill>
                  <a:srgbClr val="000066"/>
                </a:solidFill>
              </a:rPr>
              <a:t>  Rezonantna frekvencija između 1.2 kHz i </a:t>
            </a:r>
            <a:br>
              <a:rPr lang="sr-Latn-CS" altLang="en-US" sz="1800" b="1" dirty="0">
                <a:solidFill>
                  <a:srgbClr val="000066"/>
                </a:solidFill>
              </a:rPr>
            </a:br>
            <a:r>
              <a:rPr lang="sr-Latn-CS" altLang="en-US" sz="1800" b="1" dirty="0">
                <a:solidFill>
                  <a:srgbClr val="000066"/>
                </a:solidFill>
              </a:rPr>
              <a:t>     1.4 kHz.</a:t>
            </a:r>
            <a:endParaRPr lang="en-US" altLang="en-US" sz="1800" b="1" baseline="30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3563888" y="1120969"/>
            <a:ext cx="446449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altLang="en-US" sz="1800" b="1" dirty="0">
                <a:solidFill>
                  <a:srgbClr val="990000"/>
                </a:solidFill>
              </a:rPr>
              <a:t>Bubna opna </a:t>
            </a:r>
            <a:r>
              <a:rPr lang="sl-SI" altLang="en-US" sz="1800" b="1" dirty="0">
                <a:solidFill>
                  <a:srgbClr val="000066"/>
                </a:solidFill>
              </a:rPr>
              <a:t>- </a:t>
            </a:r>
            <a:r>
              <a:rPr lang="sl-SI" altLang="en-US" sz="1800" b="1" dirty="0">
                <a:solidFill>
                  <a:srgbClr val="000066"/>
                </a:solidFill>
                <a:latin typeface="Arial" charset="0"/>
              </a:rPr>
              <a:t>osnovne karakteristike: </a:t>
            </a:r>
            <a:endParaRPr lang="en-GB" alt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90872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116712"/>
            <a:ext cx="827645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A50021"/>
                </a:solidFill>
                <a:latin typeface="Arial Black" pitchFamily="34" charset="0"/>
              </a:rPr>
              <a:t>Organ sluha – srednje uvo</a:t>
            </a:r>
          </a:p>
        </p:txBody>
      </p:sp>
      <p:pic>
        <p:nvPicPr>
          <p:cNvPr id="19" name="Picture 5" descr="mittelo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2958" y="1008892"/>
            <a:ext cx="4608000" cy="544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517061" y="4077072"/>
            <a:ext cx="9028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  <a:t>Bubna</a:t>
            </a:r>
          </a:p>
          <a:p>
            <a:r>
              <a:rPr lang="sr-Latn-CS" altLang="en-US" sz="1800" b="1" dirty="0">
                <a:solidFill>
                  <a:srgbClr val="000066"/>
                </a:solidFill>
                <a:latin typeface="Arial" charset="0"/>
              </a:rPr>
              <a:t>opna</a:t>
            </a:r>
            <a:endParaRPr lang="en-US" altLang="en-US" sz="1800" b="1" dirty="0">
              <a:solidFill>
                <a:srgbClr val="000066"/>
              </a:solidFill>
              <a:latin typeface="Arial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31505" y="1002829"/>
            <a:ext cx="2126516" cy="990600"/>
            <a:chOff x="331505" y="1002829"/>
            <a:chExt cx="2126516" cy="99060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31505" y="1002829"/>
              <a:ext cx="8002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800" b="1" dirty="0">
                  <a:solidFill>
                    <a:srgbClr val="990000"/>
                  </a:solidFill>
                  <a:latin typeface="Arial" charset="0"/>
                </a:rPr>
                <a:t>Čekić</a:t>
              </a:r>
              <a:endParaRPr lang="en-US" altLang="en-US" sz="1800" b="1" dirty="0">
                <a:solidFill>
                  <a:srgbClr val="990000"/>
                </a:solidFill>
                <a:latin typeface="Arial" charset="0"/>
              </a:endParaRPr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1086421" y="1231429"/>
              <a:ext cx="1371600" cy="7620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79512" y="2123564"/>
            <a:ext cx="3744416" cy="695092"/>
            <a:chOff x="179512" y="2123564"/>
            <a:chExt cx="3744416" cy="695092"/>
          </a:xfrm>
        </p:grpSpPr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179512" y="2123564"/>
              <a:ext cx="12105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800" b="1" dirty="0">
                  <a:solidFill>
                    <a:srgbClr val="990000"/>
                  </a:solidFill>
                  <a:latin typeface="Arial" charset="0"/>
                </a:rPr>
                <a:t>Nakovanj</a:t>
              </a:r>
              <a:endParaRPr lang="en-US" altLang="en-US" sz="1800" b="1" dirty="0">
                <a:solidFill>
                  <a:srgbClr val="990000"/>
                </a:solidFill>
                <a:latin typeface="Arial" charset="0"/>
              </a:endParaRPr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899592" y="2420888"/>
              <a:ext cx="3024336" cy="397768"/>
            </a:xfrm>
            <a:custGeom>
              <a:avLst/>
              <a:gdLst>
                <a:gd name="T0" fmla="*/ 0 w 2208"/>
                <a:gd name="T1" fmla="*/ 0 h 432"/>
                <a:gd name="T2" fmla="*/ 192 w 2208"/>
                <a:gd name="T3" fmla="*/ 432 h 432"/>
                <a:gd name="T4" fmla="*/ 2208 w 2208"/>
                <a:gd name="T5" fmla="*/ 432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08" h="432">
                  <a:moveTo>
                    <a:pt x="0" y="0"/>
                  </a:moveTo>
                  <a:lnTo>
                    <a:pt x="192" y="432"/>
                  </a:lnTo>
                  <a:lnTo>
                    <a:pt x="2208" y="432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5155190" y="3227386"/>
            <a:ext cx="2400300" cy="369888"/>
            <a:chOff x="3792" y="1872"/>
            <a:chExt cx="1512" cy="233"/>
          </a:xfrm>
        </p:grpSpPr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4590" y="1872"/>
              <a:ext cx="7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800" b="1" dirty="0">
                  <a:solidFill>
                    <a:srgbClr val="990000"/>
                  </a:solidFill>
                  <a:latin typeface="Arial" charset="0"/>
                </a:rPr>
                <a:t>Uzengija</a:t>
              </a:r>
              <a:endParaRPr lang="en-US" altLang="en-US" sz="1800" b="1" dirty="0">
                <a:solidFill>
                  <a:srgbClr val="990000"/>
                </a:solidFill>
                <a:latin typeface="Arial" charset="0"/>
              </a:endParaRPr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3792" y="1920"/>
              <a:ext cx="768" cy="96"/>
            </a:xfrm>
            <a:custGeom>
              <a:avLst/>
              <a:gdLst>
                <a:gd name="T0" fmla="*/ 768 w 768"/>
                <a:gd name="T1" fmla="*/ 96 h 96"/>
                <a:gd name="T2" fmla="*/ 384 w 768"/>
                <a:gd name="T3" fmla="*/ 96 h 96"/>
                <a:gd name="T4" fmla="*/ 0 w 768"/>
                <a:gd name="T5" fmla="*/ 0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96">
                  <a:moveTo>
                    <a:pt x="768" y="96"/>
                  </a:moveTo>
                  <a:lnTo>
                    <a:pt x="384" y="96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00FF0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21"/>
          <p:cNvGrpSpPr>
            <a:grpSpLocks/>
          </p:cNvGrpSpPr>
          <p:nvPr/>
        </p:nvGrpSpPr>
        <p:grpSpPr bwMode="auto">
          <a:xfrm>
            <a:off x="5383344" y="2222610"/>
            <a:ext cx="2354263" cy="762000"/>
            <a:chOff x="4032" y="1152"/>
            <a:chExt cx="1483" cy="480"/>
          </a:xfrm>
        </p:grpSpPr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4462" y="1152"/>
              <a:ext cx="10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r-Latn-CS" altLang="en-US" sz="1800" b="1" dirty="0">
                  <a:solidFill>
                    <a:srgbClr val="000066"/>
                  </a:solidFill>
                  <a:latin typeface="Arial" charset="0"/>
                </a:rPr>
                <a:t>Ovalni prozor</a:t>
              </a:r>
              <a:endParaRPr lang="en-US" altLang="en-US" sz="18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4032" y="1344"/>
              <a:ext cx="912" cy="288"/>
            </a:xfrm>
            <a:custGeom>
              <a:avLst/>
              <a:gdLst>
                <a:gd name="T0" fmla="*/ 912 w 912"/>
                <a:gd name="T1" fmla="*/ 0 h 288"/>
                <a:gd name="T2" fmla="*/ 624 w 912"/>
                <a:gd name="T3" fmla="*/ 288 h 288"/>
                <a:gd name="T4" fmla="*/ 0 w 912"/>
                <a:gd name="T5" fmla="*/ 288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2" h="288">
                  <a:moveTo>
                    <a:pt x="912" y="0"/>
                  </a:moveTo>
                  <a:lnTo>
                    <a:pt x="624" y="288"/>
                  </a:lnTo>
                  <a:lnTo>
                    <a:pt x="0" y="288"/>
                  </a:lnTo>
                </a:path>
              </a:pathLst>
            </a:custGeom>
            <a:noFill/>
            <a:ln w="38100" cmpd="sng">
              <a:solidFill>
                <a:srgbClr val="00FF00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796137" y="3593628"/>
            <a:ext cx="3024335" cy="2427660"/>
            <a:chOff x="5796137" y="3593628"/>
            <a:chExt cx="3024335" cy="2427660"/>
          </a:xfrm>
        </p:grpSpPr>
        <p:grpSp>
          <p:nvGrpSpPr>
            <p:cNvPr id="36" name="Group 25"/>
            <p:cNvGrpSpPr>
              <a:grpSpLocks/>
            </p:cNvGrpSpPr>
            <p:nvPr/>
          </p:nvGrpSpPr>
          <p:grpSpPr bwMode="auto">
            <a:xfrm>
              <a:off x="5796137" y="3593628"/>
              <a:ext cx="2160589" cy="2286000"/>
              <a:chOff x="3792" y="2112"/>
              <a:chExt cx="1361" cy="1440"/>
            </a:xfrm>
          </p:grpSpPr>
          <p:sp>
            <p:nvSpPr>
              <p:cNvPr id="40" name="Text Box 17"/>
              <p:cNvSpPr txBox="1">
                <a:spLocks noChangeArrowheads="1"/>
              </p:cNvSpPr>
              <p:nvPr/>
            </p:nvSpPr>
            <p:spPr bwMode="auto">
              <a:xfrm>
                <a:off x="3847" y="2112"/>
                <a:ext cx="130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sr-Latn-CS" altLang="en-US" sz="1800" b="1" dirty="0">
                    <a:solidFill>
                      <a:srgbClr val="000066"/>
                    </a:solidFill>
                    <a:latin typeface="Arial" charset="0"/>
                  </a:rPr>
                  <a:t>Eustahijeva cev :</a:t>
                </a:r>
                <a:endParaRPr lang="en-US" altLang="en-US" sz="1800" b="1" dirty="0">
                  <a:solidFill>
                    <a:srgbClr val="000066"/>
                  </a:solidFill>
                  <a:latin typeface="Arial" charset="0"/>
                </a:endParaRPr>
              </a:p>
            </p:txBody>
          </p:sp>
          <p:sp>
            <p:nvSpPr>
              <p:cNvPr id="41" name="Freeform 18"/>
              <p:cNvSpPr>
                <a:spLocks/>
              </p:cNvSpPr>
              <p:nvPr/>
            </p:nvSpPr>
            <p:spPr bwMode="auto">
              <a:xfrm>
                <a:off x="3792" y="2352"/>
                <a:ext cx="240" cy="1200"/>
              </a:xfrm>
              <a:custGeom>
                <a:avLst/>
                <a:gdLst>
                  <a:gd name="T0" fmla="*/ 0 w 912"/>
                  <a:gd name="T1" fmla="*/ 0 h 240"/>
                  <a:gd name="T2" fmla="*/ 0 w 912"/>
                  <a:gd name="T3" fmla="*/ 3750000 h 240"/>
                  <a:gd name="T4" fmla="*/ 0 w 912"/>
                  <a:gd name="T5" fmla="*/ 3750000 h 2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2" h="240">
                    <a:moveTo>
                      <a:pt x="912" y="0"/>
                    </a:moveTo>
                    <a:lnTo>
                      <a:pt x="864" y="240"/>
                    </a:lnTo>
                    <a:lnTo>
                      <a:pt x="0" y="240"/>
                    </a:lnTo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/>
                <a:tailEnd type="stealth" w="med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Text Box 24"/>
            <p:cNvSpPr txBox="1">
              <a:spLocks noChangeArrowheads="1"/>
            </p:cNvSpPr>
            <p:nvPr/>
          </p:nvSpPr>
          <p:spPr bwMode="auto">
            <a:xfrm>
              <a:off x="6372472" y="3959185"/>
              <a:ext cx="2448000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hr-HR" altLang="en-US" sz="1600" b="1" dirty="0">
                  <a:solidFill>
                    <a:srgbClr val="000066"/>
                  </a:solidFill>
                  <a:latin typeface="Arial" charset="0"/>
                </a:rPr>
                <a:t>Služi za izjednačavanje statičkog pritiska unu-trašnjeg i spoljašnjeg uva na nivou atmosfe-rskog pritiska.</a:t>
              </a:r>
            </a:p>
            <a:p>
              <a:pPr algn="just"/>
              <a:r>
                <a:rPr lang="hr-HR" altLang="en-US" sz="1600" b="1" dirty="0">
                  <a:solidFill>
                    <a:srgbClr val="000066"/>
                  </a:solidFill>
                  <a:latin typeface="Arial" charset="0"/>
                </a:rPr>
                <a:t>Duga je oko 3 cm, površine popr. preseka oko 0.5 do 0.1 cm</a:t>
              </a:r>
              <a:r>
                <a:rPr lang="hr-HR" altLang="en-US" sz="1600" b="1" baseline="30000" dirty="0">
                  <a:solidFill>
                    <a:srgbClr val="000066"/>
                  </a:solidFill>
                  <a:latin typeface="Arial" charset="0"/>
                </a:rPr>
                <a:t>2</a:t>
              </a:r>
              <a:r>
                <a:rPr lang="hr-HR" altLang="en-US" sz="1600" b="1" dirty="0">
                  <a:solidFill>
                    <a:srgbClr val="000066"/>
                  </a:solidFill>
                  <a:latin typeface="Arial" charset="0"/>
                </a:rPr>
                <a:t>.</a:t>
              </a:r>
              <a:endParaRPr lang="en-GB" altLang="en-US" sz="1600" b="1" dirty="0">
                <a:solidFill>
                  <a:srgbClr val="000066"/>
                </a:solidFill>
                <a:latin typeface="Arial" charset="0"/>
              </a:endParaRPr>
            </a:p>
          </p:txBody>
        </p:sp>
      </p:grp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9738</TotalTime>
  <Words>2428</Words>
  <Application>Microsoft Office PowerPoint</Application>
  <PresentationFormat>On-screen Show (4:3)</PresentationFormat>
  <Paragraphs>313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Wingdings</vt:lpstr>
      <vt:lpstr>Default Design</vt:lpstr>
      <vt:lpstr>CorelDRAW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Percepcija zvuka</dc:title>
  <dc:creator>DM</dc:creator>
  <cp:lastModifiedBy>Darko Mihajlov</cp:lastModifiedBy>
  <cp:revision>1199</cp:revision>
  <dcterms:created xsi:type="dcterms:W3CDTF">2012-10-03T09:08:30Z</dcterms:created>
  <dcterms:modified xsi:type="dcterms:W3CDTF">2023-06-22T11:06:29Z</dcterms:modified>
</cp:coreProperties>
</file>